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88" r:id="rId3"/>
    <p:sldId id="28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5" r:id="rId16"/>
    <p:sldId id="272" r:id="rId17"/>
    <p:sldId id="271" r:id="rId18"/>
    <p:sldId id="270" r:id="rId19"/>
    <p:sldId id="286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50"/>
  </p:normalViewPr>
  <p:slideViewPr>
    <p:cSldViewPr snapToGrid="0">
      <p:cViewPr varScale="1">
        <p:scale>
          <a:sx n="208" d="100"/>
          <a:sy n="208" d="100"/>
        </p:scale>
        <p:origin x="192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0C427-1DC0-4DB3-8FF8-F7E20DD54B5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CA61AD-4439-44EE-98B1-9B1CA8FD3801}">
      <dgm:prSet/>
      <dgm:spPr/>
      <dgm:t>
        <a:bodyPr/>
        <a:lstStyle/>
        <a:p>
          <a:r>
            <a:rPr lang="en-US" b="1" i="0"/>
            <a:t>Goal: </a:t>
          </a:r>
          <a:r>
            <a:rPr lang="en-US" b="0" i="0"/>
            <a:t>help hosts optimize revenue</a:t>
          </a:r>
          <a:endParaRPr lang="en-US"/>
        </a:p>
      </dgm:t>
    </dgm:pt>
    <dgm:pt modelId="{29FB7751-D012-4A81-A733-FF8EBA3A72ED}" type="parTrans" cxnId="{B6B8A464-4734-4A34-9A84-B1476BE8F0BA}">
      <dgm:prSet/>
      <dgm:spPr/>
      <dgm:t>
        <a:bodyPr/>
        <a:lstStyle/>
        <a:p>
          <a:endParaRPr lang="en-US"/>
        </a:p>
      </dgm:t>
    </dgm:pt>
    <dgm:pt modelId="{F9DD07D3-A600-45DA-9632-92591A51222D}" type="sibTrans" cxnId="{B6B8A464-4734-4A34-9A84-B1476BE8F0BA}">
      <dgm:prSet/>
      <dgm:spPr/>
      <dgm:t>
        <a:bodyPr/>
        <a:lstStyle/>
        <a:p>
          <a:endParaRPr lang="en-US"/>
        </a:p>
      </dgm:t>
    </dgm:pt>
    <dgm:pt modelId="{FB03B187-4C87-4A55-93F3-48464E919752}">
      <dgm:prSet/>
      <dgm:spPr/>
      <dgm:t>
        <a:bodyPr/>
        <a:lstStyle/>
        <a:p>
          <a:r>
            <a:rPr lang="en-US" b="1" i="0"/>
            <a:t>Problem: </a:t>
          </a:r>
          <a:r>
            <a:rPr lang="en-US" b="0" i="0"/>
            <a:t>find balance between competitive pricing and maximizing revenue</a:t>
          </a:r>
          <a:endParaRPr lang="en-US"/>
        </a:p>
      </dgm:t>
    </dgm:pt>
    <dgm:pt modelId="{0F423098-F62F-4590-953F-1BBEDD1086DE}" type="parTrans" cxnId="{9B439E73-6182-4077-ACB5-048159F5BF3C}">
      <dgm:prSet/>
      <dgm:spPr/>
      <dgm:t>
        <a:bodyPr/>
        <a:lstStyle/>
        <a:p>
          <a:endParaRPr lang="en-US"/>
        </a:p>
      </dgm:t>
    </dgm:pt>
    <dgm:pt modelId="{B758754F-954E-47F8-BC56-5FDD2EA1C0B0}" type="sibTrans" cxnId="{9B439E73-6182-4077-ACB5-048159F5BF3C}">
      <dgm:prSet/>
      <dgm:spPr/>
      <dgm:t>
        <a:bodyPr/>
        <a:lstStyle/>
        <a:p>
          <a:endParaRPr lang="en-US"/>
        </a:p>
      </dgm:t>
    </dgm:pt>
    <dgm:pt modelId="{079F5E98-05AA-4084-B8E7-69E00DD9D98F}">
      <dgm:prSet/>
      <dgm:spPr/>
      <dgm:t>
        <a:bodyPr/>
        <a:lstStyle/>
        <a:p>
          <a:r>
            <a:rPr lang="en-US" b="1" i="0"/>
            <a:t>Value</a:t>
          </a:r>
          <a:r>
            <a:rPr lang="en-US" b="0" i="0"/>
            <a:t>: identify trends in demand, variations, and competitor pricing</a:t>
          </a:r>
          <a:endParaRPr lang="en-US"/>
        </a:p>
      </dgm:t>
    </dgm:pt>
    <dgm:pt modelId="{CA2CC58E-8FE5-43B3-A81A-F54789276C23}" type="parTrans" cxnId="{6BD5EE48-8BD8-4A92-8B58-DE28A8BB484D}">
      <dgm:prSet/>
      <dgm:spPr/>
      <dgm:t>
        <a:bodyPr/>
        <a:lstStyle/>
        <a:p>
          <a:endParaRPr lang="en-US"/>
        </a:p>
      </dgm:t>
    </dgm:pt>
    <dgm:pt modelId="{01B872D0-0420-4261-8EBD-862D290AB1AA}" type="sibTrans" cxnId="{6BD5EE48-8BD8-4A92-8B58-DE28A8BB484D}">
      <dgm:prSet/>
      <dgm:spPr/>
      <dgm:t>
        <a:bodyPr/>
        <a:lstStyle/>
        <a:p>
          <a:endParaRPr lang="en-US"/>
        </a:p>
      </dgm:t>
    </dgm:pt>
    <dgm:pt modelId="{B983D0BF-7267-4AE9-8A20-E0A9AF87B851}">
      <dgm:prSet/>
      <dgm:spPr/>
      <dgm:t>
        <a:bodyPr/>
        <a:lstStyle/>
        <a:p>
          <a:r>
            <a:rPr lang="en-US" b="1" i="0" dirty="0"/>
            <a:t>Key Data Fields</a:t>
          </a:r>
          <a:r>
            <a:rPr lang="en-US" b="0" i="0" dirty="0"/>
            <a:t>: price, amenities, property type, accommodates, host is </a:t>
          </a:r>
          <a:r>
            <a:rPr lang="en-US" b="0" i="0" dirty="0" err="1"/>
            <a:t>superhost</a:t>
          </a:r>
          <a:endParaRPr lang="en-US" dirty="0"/>
        </a:p>
      </dgm:t>
    </dgm:pt>
    <dgm:pt modelId="{C32C7FB4-8206-4351-B965-D9F6156CCA6C}" type="parTrans" cxnId="{AD9FD808-239E-4A4B-86DF-6FDBE95C977E}">
      <dgm:prSet/>
      <dgm:spPr/>
      <dgm:t>
        <a:bodyPr/>
        <a:lstStyle/>
        <a:p>
          <a:endParaRPr lang="en-US"/>
        </a:p>
      </dgm:t>
    </dgm:pt>
    <dgm:pt modelId="{C3056133-72E5-4B2E-A75E-B849477B9BFA}" type="sibTrans" cxnId="{AD9FD808-239E-4A4B-86DF-6FDBE95C977E}">
      <dgm:prSet/>
      <dgm:spPr/>
      <dgm:t>
        <a:bodyPr/>
        <a:lstStyle/>
        <a:p>
          <a:endParaRPr lang="en-US"/>
        </a:p>
      </dgm:t>
    </dgm:pt>
    <dgm:pt modelId="{E27E225E-4EC4-49BE-833F-B84C2200C96D}">
      <dgm:prSet/>
      <dgm:spPr/>
      <dgm:t>
        <a:bodyPr/>
        <a:lstStyle/>
        <a:p>
          <a:r>
            <a:rPr lang="en-US" b="1" i="0"/>
            <a:t>Custom Data Fields</a:t>
          </a:r>
          <a:r>
            <a:rPr lang="en-US" b="0" i="0"/>
            <a:t>: value score, price per person,  occupancy Rate</a:t>
          </a:r>
          <a:endParaRPr lang="en-US"/>
        </a:p>
      </dgm:t>
    </dgm:pt>
    <dgm:pt modelId="{91CFC8A5-9720-44ED-BB53-AD57035F834F}" type="parTrans" cxnId="{F46E7C19-6220-49C4-9D05-2CBFD8B59D3D}">
      <dgm:prSet/>
      <dgm:spPr/>
      <dgm:t>
        <a:bodyPr/>
        <a:lstStyle/>
        <a:p>
          <a:endParaRPr lang="en-US"/>
        </a:p>
      </dgm:t>
    </dgm:pt>
    <dgm:pt modelId="{596F7094-440E-4F43-BE4E-DEA26A61291D}" type="sibTrans" cxnId="{F46E7C19-6220-49C4-9D05-2CBFD8B59D3D}">
      <dgm:prSet/>
      <dgm:spPr/>
      <dgm:t>
        <a:bodyPr/>
        <a:lstStyle/>
        <a:p>
          <a:endParaRPr lang="en-US"/>
        </a:p>
      </dgm:t>
    </dgm:pt>
    <dgm:pt modelId="{58C1748F-B97C-41C6-8C24-AE2DF4AA3CAF}" type="pres">
      <dgm:prSet presAssocID="{56E0C427-1DC0-4DB3-8FF8-F7E20DD54B54}" presName="root" presStyleCnt="0">
        <dgm:presLayoutVars>
          <dgm:dir/>
          <dgm:resizeHandles val="exact"/>
        </dgm:presLayoutVars>
      </dgm:prSet>
      <dgm:spPr/>
    </dgm:pt>
    <dgm:pt modelId="{E1282CD8-E510-406D-BCFD-E5F306A67CA2}" type="pres">
      <dgm:prSet presAssocID="{ABCA61AD-4439-44EE-98B1-9B1CA8FD3801}" presName="compNode" presStyleCnt="0"/>
      <dgm:spPr/>
    </dgm:pt>
    <dgm:pt modelId="{362F1F39-7441-4A0F-9CD8-EB9E7933A28E}" type="pres">
      <dgm:prSet presAssocID="{ABCA61AD-4439-44EE-98B1-9B1CA8FD380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8BF7E20-5B94-4C6C-8A5A-76885D52EADA}" type="pres">
      <dgm:prSet presAssocID="{ABCA61AD-4439-44EE-98B1-9B1CA8FD3801}" presName="spaceRect" presStyleCnt="0"/>
      <dgm:spPr/>
    </dgm:pt>
    <dgm:pt modelId="{F0C0C47A-DE73-43EE-9105-DC5866E834F9}" type="pres">
      <dgm:prSet presAssocID="{ABCA61AD-4439-44EE-98B1-9B1CA8FD3801}" presName="textRect" presStyleLbl="revTx" presStyleIdx="0" presStyleCnt="5">
        <dgm:presLayoutVars>
          <dgm:chMax val="1"/>
          <dgm:chPref val="1"/>
        </dgm:presLayoutVars>
      </dgm:prSet>
      <dgm:spPr/>
    </dgm:pt>
    <dgm:pt modelId="{CF67C306-9C2C-4BCC-9D34-2998ABD14A78}" type="pres">
      <dgm:prSet presAssocID="{F9DD07D3-A600-45DA-9632-92591A51222D}" presName="sibTrans" presStyleCnt="0"/>
      <dgm:spPr/>
    </dgm:pt>
    <dgm:pt modelId="{B2E7EB15-931B-4214-9505-3949939A510A}" type="pres">
      <dgm:prSet presAssocID="{FB03B187-4C87-4A55-93F3-48464E919752}" presName="compNode" presStyleCnt="0"/>
      <dgm:spPr/>
    </dgm:pt>
    <dgm:pt modelId="{3B6A6BDD-980B-446D-8E18-9C51D5F07B37}" type="pres">
      <dgm:prSet presAssocID="{FB03B187-4C87-4A55-93F3-48464E91975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8AA4CA34-C318-4273-890A-9D4DC32EAA2F}" type="pres">
      <dgm:prSet presAssocID="{FB03B187-4C87-4A55-93F3-48464E919752}" presName="spaceRect" presStyleCnt="0"/>
      <dgm:spPr/>
    </dgm:pt>
    <dgm:pt modelId="{DFC3504A-5A25-4985-BD4B-06E5BE86B2C7}" type="pres">
      <dgm:prSet presAssocID="{FB03B187-4C87-4A55-93F3-48464E919752}" presName="textRect" presStyleLbl="revTx" presStyleIdx="1" presStyleCnt="5">
        <dgm:presLayoutVars>
          <dgm:chMax val="1"/>
          <dgm:chPref val="1"/>
        </dgm:presLayoutVars>
      </dgm:prSet>
      <dgm:spPr/>
    </dgm:pt>
    <dgm:pt modelId="{7DC59117-E0B6-4785-9707-A2BC04687833}" type="pres">
      <dgm:prSet presAssocID="{B758754F-954E-47F8-BC56-5FDD2EA1C0B0}" presName="sibTrans" presStyleCnt="0"/>
      <dgm:spPr/>
    </dgm:pt>
    <dgm:pt modelId="{FF061D69-31F0-4D32-A025-812F69EAAEFE}" type="pres">
      <dgm:prSet presAssocID="{079F5E98-05AA-4084-B8E7-69E00DD9D98F}" presName="compNode" presStyleCnt="0"/>
      <dgm:spPr/>
    </dgm:pt>
    <dgm:pt modelId="{FECB8A03-317A-4F39-984D-C9B516D69250}" type="pres">
      <dgm:prSet presAssocID="{079F5E98-05AA-4084-B8E7-69E00DD9D98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8D49F2BE-E1BA-4BE5-9345-1CFF4BAD226E}" type="pres">
      <dgm:prSet presAssocID="{079F5E98-05AA-4084-B8E7-69E00DD9D98F}" presName="spaceRect" presStyleCnt="0"/>
      <dgm:spPr/>
    </dgm:pt>
    <dgm:pt modelId="{8A265DE5-3872-4808-A04C-F2B58407ADB3}" type="pres">
      <dgm:prSet presAssocID="{079F5E98-05AA-4084-B8E7-69E00DD9D98F}" presName="textRect" presStyleLbl="revTx" presStyleIdx="2" presStyleCnt="5">
        <dgm:presLayoutVars>
          <dgm:chMax val="1"/>
          <dgm:chPref val="1"/>
        </dgm:presLayoutVars>
      </dgm:prSet>
      <dgm:spPr/>
    </dgm:pt>
    <dgm:pt modelId="{A6820C6B-0B6A-4F96-A5B2-9BEE6F0B2457}" type="pres">
      <dgm:prSet presAssocID="{01B872D0-0420-4261-8EBD-862D290AB1AA}" presName="sibTrans" presStyleCnt="0"/>
      <dgm:spPr/>
    </dgm:pt>
    <dgm:pt modelId="{6660D846-2D57-450A-A112-84038C40722B}" type="pres">
      <dgm:prSet presAssocID="{B983D0BF-7267-4AE9-8A20-E0A9AF87B851}" presName="compNode" presStyleCnt="0"/>
      <dgm:spPr/>
    </dgm:pt>
    <dgm:pt modelId="{072F6289-AB77-4060-9E99-F1686BC9F525}" type="pres">
      <dgm:prSet presAssocID="{B983D0BF-7267-4AE9-8A20-E0A9AF87B85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C3CA17BD-14EC-445C-925F-7B1F85AB5D7D}" type="pres">
      <dgm:prSet presAssocID="{B983D0BF-7267-4AE9-8A20-E0A9AF87B851}" presName="spaceRect" presStyleCnt="0"/>
      <dgm:spPr/>
    </dgm:pt>
    <dgm:pt modelId="{AF830E4C-01B5-4014-BE3A-9AE0D09E4193}" type="pres">
      <dgm:prSet presAssocID="{B983D0BF-7267-4AE9-8A20-E0A9AF87B851}" presName="textRect" presStyleLbl="revTx" presStyleIdx="3" presStyleCnt="5">
        <dgm:presLayoutVars>
          <dgm:chMax val="1"/>
          <dgm:chPref val="1"/>
        </dgm:presLayoutVars>
      </dgm:prSet>
      <dgm:spPr/>
    </dgm:pt>
    <dgm:pt modelId="{82C8406C-6DBA-494B-BEBB-DC6182EE8766}" type="pres">
      <dgm:prSet presAssocID="{C3056133-72E5-4B2E-A75E-B849477B9BFA}" presName="sibTrans" presStyleCnt="0"/>
      <dgm:spPr/>
    </dgm:pt>
    <dgm:pt modelId="{70572D1E-7760-4527-BB64-0A99548E7213}" type="pres">
      <dgm:prSet presAssocID="{E27E225E-4EC4-49BE-833F-B84C2200C96D}" presName="compNode" presStyleCnt="0"/>
      <dgm:spPr/>
    </dgm:pt>
    <dgm:pt modelId="{F41EF1A6-ECF7-4F4D-8E48-62A975F7C24E}" type="pres">
      <dgm:prSet presAssocID="{E27E225E-4EC4-49BE-833F-B84C2200C9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25B25EC-AD75-4A05-98E9-DF64D61AF704}" type="pres">
      <dgm:prSet presAssocID="{E27E225E-4EC4-49BE-833F-B84C2200C96D}" presName="spaceRect" presStyleCnt="0"/>
      <dgm:spPr/>
    </dgm:pt>
    <dgm:pt modelId="{1BB56297-C357-4AEC-890E-BB43A2E0B901}" type="pres">
      <dgm:prSet presAssocID="{E27E225E-4EC4-49BE-833F-B84C2200C96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D9FD808-239E-4A4B-86DF-6FDBE95C977E}" srcId="{56E0C427-1DC0-4DB3-8FF8-F7E20DD54B54}" destId="{B983D0BF-7267-4AE9-8A20-E0A9AF87B851}" srcOrd="3" destOrd="0" parTransId="{C32C7FB4-8206-4351-B965-D9F6156CCA6C}" sibTransId="{C3056133-72E5-4B2E-A75E-B849477B9BFA}"/>
    <dgm:cxn modelId="{F46E7C19-6220-49C4-9D05-2CBFD8B59D3D}" srcId="{56E0C427-1DC0-4DB3-8FF8-F7E20DD54B54}" destId="{E27E225E-4EC4-49BE-833F-B84C2200C96D}" srcOrd="4" destOrd="0" parTransId="{91CFC8A5-9720-44ED-BB53-AD57035F834F}" sibTransId="{596F7094-440E-4F43-BE4E-DEA26A61291D}"/>
    <dgm:cxn modelId="{42BE0821-6B4F-4A07-998D-C03D5C911139}" type="presOf" srcId="{56E0C427-1DC0-4DB3-8FF8-F7E20DD54B54}" destId="{58C1748F-B97C-41C6-8C24-AE2DF4AA3CAF}" srcOrd="0" destOrd="0" presId="urn:microsoft.com/office/officeart/2018/2/layout/IconLabelList"/>
    <dgm:cxn modelId="{6BD5EE48-8BD8-4A92-8B58-DE28A8BB484D}" srcId="{56E0C427-1DC0-4DB3-8FF8-F7E20DD54B54}" destId="{079F5E98-05AA-4084-B8E7-69E00DD9D98F}" srcOrd="2" destOrd="0" parTransId="{CA2CC58E-8FE5-43B3-A81A-F54789276C23}" sibTransId="{01B872D0-0420-4261-8EBD-862D290AB1AA}"/>
    <dgm:cxn modelId="{1BEEEE55-7C24-4AEB-A3EB-313201CA3DF3}" type="presOf" srcId="{ABCA61AD-4439-44EE-98B1-9B1CA8FD3801}" destId="{F0C0C47A-DE73-43EE-9105-DC5866E834F9}" srcOrd="0" destOrd="0" presId="urn:microsoft.com/office/officeart/2018/2/layout/IconLabelList"/>
    <dgm:cxn modelId="{B6B8A464-4734-4A34-9A84-B1476BE8F0BA}" srcId="{56E0C427-1DC0-4DB3-8FF8-F7E20DD54B54}" destId="{ABCA61AD-4439-44EE-98B1-9B1CA8FD3801}" srcOrd="0" destOrd="0" parTransId="{29FB7751-D012-4A81-A733-FF8EBA3A72ED}" sibTransId="{F9DD07D3-A600-45DA-9632-92591A51222D}"/>
    <dgm:cxn modelId="{9B439E73-6182-4077-ACB5-048159F5BF3C}" srcId="{56E0C427-1DC0-4DB3-8FF8-F7E20DD54B54}" destId="{FB03B187-4C87-4A55-93F3-48464E919752}" srcOrd="1" destOrd="0" parTransId="{0F423098-F62F-4590-953F-1BBEDD1086DE}" sibTransId="{B758754F-954E-47F8-BC56-5FDD2EA1C0B0}"/>
    <dgm:cxn modelId="{CD64D0A8-01FD-40A1-886E-2421E5922FDF}" type="presOf" srcId="{E27E225E-4EC4-49BE-833F-B84C2200C96D}" destId="{1BB56297-C357-4AEC-890E-BB43A2E0B901}" srcOrd="0" destOrd="0" presId="urn:microsoft.com/office/officeart/2018/2/layout/IconLabelList"/>
    <dgm:cxn modelId="{6AD19CC7-0A2D-4256-8BDC-62473920F32A}" type="presOf" srcId="{079F5E98-05AA-4084-B8E7-69E00DD9D98F}" destId="{8A265DE5-3872-4808-A04C-F2B58407ADB3}" srcOrd="0" destOrd="0" presId="urn:microsoft.com/office/officeart/2018/2/layout/IconLabelList"/>
    <dgm:cxn modelId="{459A21DB-FA0E-43AD-822F-2CC02BE86865}" type="presOf" srcId="{FB03B187-4C87-4A55-93F3-48464E919752}" destId="{DFC3504A-5A25-4985-BD4B-06E5BE86B2C7}" srcOrd="0" destOrd="0" presId="urn:microsoft.com/office/officeart/2018/2/layout/IconLabelList"/>
    <dgm:cxn modelId="{5F17C5DD-E355-45A6-8D4B-6E491BCF10AC}" type="presOf" srcId="{B983D0BF-7267-4AE9-8A20-E0A9AF87B851}" destId="{AF830E4C-01B5-4014-BE3A-9AE0D09E4193}" srcOrd="0" destOrd="0" presId="urn:microsoft.com/office/officeart/2018/2/layout/IconLabelList"/>
    <dgm:cxn modelId="{F9C14B0A-83B5-434F-BB4C-41D690895F13}" type="presParOf" srcId="{58C1748F-B97C-41C6-8C24-AE2DF4AA3CAF}" destId="{E1282CD8-E510-406D-BCFD-E5F306A67CA2}" srcOrd="0" destOrd="0" presId="urn:microsoft.com/office/officeart/2018/2/layout/IconLabelList"/>
    <dgm:cxn modelId="{F940B8B2-EC0F-468E-AE0E-6047FE49A1F0}" type="presParOf" srcId="{E1282CD8-E510-406D-BCFD-E5F306A67CA2}" destId="{362F1F39-7441-4A0F-9CD8-EB9E7933A28E}" srcOrd="0" destOrd="0" presId="urn:microsoft.com/office/officeart/2018/2/layout/IconLabelList"/>
    <dgm:cxn modelId="{86621FBD-38D1-4AF7-8B94-8CFFE9CF72D0}" type="presParOf" srcId="{E1282CD8-E510-406D-BCFD-E5F306A67CA2}" destId="{98BF7E20-5B94-4C6C-8A5A-76885D52EADA}" srcOrd="1" destOrd="0" presId="urn:microsoft.com/office/officeart/2018/2/layout/IconLabelList"/>
    <dgm:cxn modelId="{25F507D2-FD3A-49A4-AC0D-2157585B8534}" type="presParOf" srcId="{E1282CD8-E510-406D-BCFD-E5F306A67CA2}" destId="{F0C0C47A-DE73-43EE-9105-DC5866E834F9}" srcOrd="2" destOrd="0" presId="urn:microsoft.com/office/officeart/2018/2/layout/IconLabelList"/>
    <dgm:cxn modelId="{241DF6DD-C5BF-4AC1-81EA-F16290AB5DC7}" type="presParOf" srcId="{58C1748F-B97C-41C6-8C24-AE2DF4AA3CAF}" destId="{CF67C306-9C2C-4BCC-9D34-2998ABD14A78}" srcOrd="1" destOrd="0" presId="urn:microsoft.com/office/officeart/2018/2/layout/IconLabelList"/>
    <dgm:cxn modelId="{30AB2DF0-4F95-4C69-B222-BB8AF10D52E6}" type="presParOf" srcId="{58C1748F-B97C-41C6-8C24-AE2DF4AA3CAF}" destId="{B2E7EB15-931B-4214-9505-3949939A510A}" srcOrd="2" destOrd="0" presId="urn:microsoft.com/office/officeart/2018/2/layout/IconLabelList"/>
    <dgm:cxn modelId="{9F454939-9316-43F6-BB77-734D9F846E8F}" type="presParOf" srcId="{B2E7EB15-931B-4214-9505-3949939A510A}" destId="{3B6A6BDD-980B-446D-8E18-9C51D5F07B37}" srcOrd="0" destOrd="0" presId="urn:microsoft.com/office/officeart/2018/2/layout/IconLabelList"/>
    <dgm:cxn modelId="{1D86AA2B-2E3D-427F-B5AA-2C9A820F5E51}" type="presParOf" srcId="{B2E7EB15-931B-4214-9505-3949939A510A}" destId="{8AA4CA34-C318-4273-890A-9D4DC32EAA2F}" srcOrd="1" destOrd="0" presId="urn:microsoft.com/office/officeart/2018/2/layout/IconLabelList"/>
    <dgm:cxn modelId="{2A672770-B786-4F34-B6E2-C17891284FA5}" type="presParOf" srcId="{B2E7EB15-931B-4214-9505-3949939A510A}" destId="{DFC3504A-5A25-4985-BD4B-06E5BE86B2C7}" srcOrd="2" destOrd="0" presId="urn:microsoft.com/office/officeart/2018/2/layout/IconLabelList"/>
    <dgm:cxn modelId="{DC54E468-04AE-4A84-B06C-F2E39088B001}" type="presParOf" srcId="{58C1748F-B97C-41C6-8C24-AE2DF4AA3CAF}" destId="{7DC59117-E0B6-4785-9707-A2BC04687833}" srcOrd="3" destOrd="0" presId="urn:microsoft.com/office/officeart/2018/2/layout/IconLabelList"/>
    <dgm:cxn modelId="{3D390E90-C822-4E99-9A48-D0E2D60142A6}" type="presParOf" srcId="{58C1748F-B97C-41C6-8C24-AE2DF4AA3CAF}" destId="{FF061D69-31F0-4D32-A025-812F69EAAEFE}" srcOrd="4" destOrd="0" presId="urn:microsoft.com/office/officeart/2018/2/layout/IconLabelList"/>
    <dgm:cxn modelId="{FB742416-F191-4F98-BF82-81F36FC03F50}" type="presParOf" srcId="{FF061D69-31F0-4D32-A025-812F69EAAEFE}" destId="{FECB8A03-317A-4F39-984D-C9B516D69250}" srcOrd="0" destOrd="0" presId="urn:microsoft.com/office/officeart/2018/2/layout/IconLabelList"/>
    <dgm:cxn modelId="{EF3B1414-B620-406D-AEB6-DBE804248AE3}" type="presParOf" srcId="{FF061D69-31F0-4D32-A025-812F69EAAEFE}" destId="{8D49F2BE-E1BA-4BE5-9345-1CFF4BAD226E}" srcOrd="1" destOrd="0" presId="urn:microsoft.com/office/officeart/2018/2/layout/IconLabelList"/>
    <dgm:cxn modelId="{59EB274F-3F90-4BDB-913E-390C6A8CBF63}" type="presParOf" srcId="{FF061D69-31F0-4D32-A025-812F69EAAEFE}" destId="{8A265DE5-3872-4808-A04C-F2B58407ADB3}" srcOrd="2" destOrd="0" presId="urn:microsoft.com/office/officeart/2018/2/layout/IconLabelList"/>
    <dgm:cxn modelId="{B97247EE-6098-4E70-A5A6-E7E361E348BF}" type="presParOf" srcId="{58C1748F-B97C-41C6-8C24-AE2DF4AA3CAF}" destId="{A6820C6B-0B6A-4F96-A5B2-9BEE6F0B2457}" srcOrd="5" destOrd="0" presId="urn:microsoft.com/office/officeart/2018/2/layout/IconLabelList"/>
    <dgm:cxn modelId="{D4346ED9-4F8C-4ECA-A848-1A54A1A390B9}" type="presParOf" srcId="{58C1748F-B97C-41C6-8C24-AE2DF4AA3CAF}" destId="{6660D846-2D57-450A-A112-84038C40722B}" srcOrd="6" destOrd="0" presId="urn:microsoft.com/office/officeart/2018/2/layout/IconLabelList"/>
    <dgm:cxn modelId="{E2FAF47E-E0BE-47C5-BC8B-18AC5944D673}" type="presParOf" srcId="{6660D846-2D57-450A-A112-84038C40722B}" destId="{072F6289-AB77-4060-9E99-F1686BC9F525}" srcOrd="0" destOrd="0" presId="urn:microsoft.com/office/officeart/2018/2/layout/IconLabelList"/>
    <dgm:cxn modelId="{1B24B0FE-DBFC-408F-905B-0033F8ACE3CA}" type="presParOf" srcId="{6660D846-2D57-450A-A112-84038C40722B}" destId="{C3CA17BD-14EC-445C-925F-7B1F85AB5D7D}" srcOrd="1" destOrd="0" presId="urn:microsoft.com/office/officeart/2018/2/layout/IconLabelList"/>
    <dgm:cxn modelId="{452B2C9B-D95E-45D6-8CF1-22C7F7D47405}" type="presParOf" srcId="{6660D846-2D57-450A-A112-84038C40722B}" destId="{AF830E4C-01B5-4014-BE3A-9AE0D09E4193}" srcOrd="2" destOrd="0" presId="urn:microsoft.com/office/officeart/2018/2/layout/IconLabelList"/>
    <dgm:cxn modelId="{9FBF2EF1-2155-47AC-BEC7-D49DB5A041DB}" type="presParOf" srcId="{58C1748F-B97C-41C6-8C24-AE2DF4AA3CAF}" destId="{82C8406C-6DBA-494B-BEBB-DC6182EE8766}" srcOrd="7" destOrd="0" presId="urn:microsoft.com/office/officeart/2018/2/layout/IconLabelList"/>
    <dgm:cxn modelId="{B26122BC-A66D-4A86-9468-3AA0C852D686}" type="presParOf" srcId="{58C1748F-B97C-41C6-8C24-AE2DF4AA3CAF}" destId="{70572D1E-7760-4527-BB64-0A99548E7213}" srcOrd="8" destOrd="0" presId="urn:microsoft.com/office/officeart/2018/2/layout/IconLabelList"/>
    <dgm:cxn modelId="{5ECB4769-DC4B-47F5-AB9F-DE9246D00EE8}" type="presParOf" srcId="{70572D1E-7760-4527-BB64-0A99548E7213}" destId="{F41EF1A6-ECF7-4F4D-8E48-62A975F7C24E}" srcOrd="0" destOrd="0" presId="urn:microsoft.com/office/officeart/2018/2/layout/IconLabelList"/>
    <dgm:cxn modelId="{0899A60C-973D-485A-9EE7-E3CB8AEC448F}" type="presParOf" srcId="{70572D1E-7760-4527-BB64-0A99548E7213}" destId="{C25B25EC-AD75-4A05-98E9-DF64D61AF704}" srcOrd="1" destOrd="0" presId="urn:microsoft.com/office/officeart/2018/2/layout/IconLabelList"/>
    <dgm:cxn modelId="{8EE7634E-28F4-4B3B-A5F6-27976E22BBF5}" type="presParOf" srcId="{70572D1E-7760-4527-BB64-0A99548E7213}" destId="{1BB56297-C357-4AEC-890E-BB43A2E0B90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89D500-2BFB-4953-A1A9-647C58417C45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D46739-88C7-44F1-9C69-BDA107715EE3}">
      <dgm:prSet/>
      <dgm:spPr/>
      <dgm:t>
        <a:bodyPr/>
        <a:lstStyle/>
        <a:p>
          <a:r>
            <a:rPr lang="en-US" b="0" i="0" dirty="0"/>
            <a:t>- Problem: What factors influence a listing’s visibility and ranking on Airbnb’s search results?  </a:t>
          </a:r>
          <a:endParaRPr lang="en-US" dirty="0"/>
        </a:p>
      </dgm:t>
    </dgm:pt>
    <dgm:pt modelId="{DAE32C24-6B6F-48A9-91EB-8015DB103298}" type="parTrans" cxnId="{9213784A-F2FB-434C-B7CC-F353F2F2969F}">
      <dgm:prSet/>
      <dgm:spPr/>
      <dgm:t>
        <a:bodyPr/>
        <a:lstStyle/>
        <a:p>
          <a:endParaRPr lang="en-US"/>
        </a:p>
      </dgm:t>
    </dgm:pt>
    <dgm:pt modelId="{4C0FD38F-28C7-420E-951B-8B3D6C7FCEBA}" type="sibTrans" cxnId="{9213784A-F2FB-434C-B7CC-F353F2F2969F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4E8580F3-94B3-40E1-A8E3-ADA09B1809BC}">
      <dgm:prSet/>
      <dgm:spPr/>
      <dgm:t>
        <a:bodyPr/>
        <a:lstStyle/>
        <a:p>
          <a:r>
            <a:rPr lang="en-US" b="0" i="0" dirty="0"/>
            <a:t>- Value: Enables hosts to improve their listings by focusing on high-impact factors such as high-quality photos, amenities, and review ratings.  </a:t>
          </a:r>
          <a:endParaRPr lang="en-US" dirty="0"/>
        </a:p>
      </dgm:t>
    </dgm:pt>
    <dgm:pt modelId="{7C3EE959-63EA-4B10-A227-40D9A70A326D}" type="parTrans" cxnId="{06BCD4CB-EAAA-4D3F-A4FA-1AED1658EF09}">
      <dgm:prSet/>
      <dgm:spPr/>
      <dgm:t>
        <a:bodyPr/>
        <a:lstStyle/>
        <a:p>
          <a:endParaRPr lang="en-US"/>
        </a:p>
      </dgm:t>
    </dgm:pt>
    <dgm:pt modelId="{4451195E-F235-4AEC-BCFF-AF310FA95B43}" type="sibTrans" cxnId="{06BCD4CB-EAAA-4D3F-A4FA-1AED1658EF09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56C3184B-4458-46AA-BF85-8394CD09D058}">
      <dgm:prSet/>
      <dgm:spPr/>
      <dgm:t>
        <a:bodyPr/>
        <a:lstStyle/>
        <a:p>
          <a:r>
            <a:rPr lang="en-US" b="0" i="0" dirty="0"/>
            <a:t>- ‘Airbnb.csv’: Number of reviews, ratings, amenities, and photos.  </a:t>
          </a:r>
          <a:endParaRPr lang="en-US" dirty="0"/>
        </a:p>
      </dgm:t>
    </dgm:pt>
    <dgm:pt modelId="{55A6F2DA-4670-41A1-8290-CAD5F760DD92}" type="parTrans" cxnId="{1CB650EE-A74C-4CFC-9CBB-5D887C92EF5E}">
      <dgm:prSet/>
      <dgm:spPr/>
      <dgm:t>
        <a:bodyPr/>
        <a:lstStyle/>
        <a:p>
          <a:endParaRPr lang="en-US"/>
        </a:p>
      </dgm:t>
    </dgm:pt>
    <dgm:pt modelId="{791D5FCE-769B-4031-9706-72E017092672}" type="sibTrans" cxnId="{1CB650EE-A74C-4CFC-9CBB-5D887C92EF5E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485C876E-AD5A-4443-8200-29F45D734B65}" type="pres">
      <dgm:prSet presAssocID="{EA89D500-2BFB-4953-A1A9-647C58417C45}" presName="linearFlow" presStyleCnt="0">
        <dgm:presLayoutVars>
          <dgm:dir/>
          <dgm:animLvl val="lvl"/>
          <dgm:resizeHandles val="exact"/>
        </dgm:presLayoutVars>
      </dgm:prSet>
      <dgm:spPr/>
    </dgm:pt>
    <dgm:pt modelId="{A18224C3-857C-4573-A381-CCBFD3FD191E}" type="pres">
      <dgm:prSet presAssocID="{FFD46739-88C7-44F1-9C69-BDA107715EE3}" presName="compositeNode" presStyleCnt="0"/>
      <dgm:spPr/>
    </dgm:pt>
    <dgm:pt modelId="{1E59C7B4-8F0A-4D75-9EA6-91F93A7A5123}" type="pres">
      <dgm:prSet presAssocID="{FFD46739-88C7-44F1-9C69-BDA107715EE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4E2166C-6A82-4F08-A8BC-F039E3C24766}" type="pres">
      <dgm:prSet presAssocID="{FFD46739-88C7-44F1-9C69-BDA107715EE3}" presName="parSh" presStyleCnt="0"/>
      <dgm:spPr/>
    </dgm:pt>
    <dgm:pt modelId="{CF2FC78F-64A6-42B8-90A7-3DD85823740C}" type="pres">
      <dgm:prSet presAssocID="{FFD46739-88C7-44F1-9C69-BDA107715EE3}" presName="lineNode" presStyleLbl="alignAccFollowNode1" presStyleIdx="0" presStyleCnt="9"/>
      <dgm:spPr/>
    </dgm:pt>
    <dgm:pt modelId="{B34EA4CD-2C94-4E07-B4B0-E2189975DDA9}" type="pres">
      <dgm:prSet presAssocID="{FFD46739-88C7-44F1-9C69-BDA107715EE3}" presName="lineArrowNode" presStyleLbl="alignAccFollowNode1" presStyleIdx="1" presStyleCnt="9"/>
      <dgm:spPr/>
    </dgm:pt>
    <dgm:pt modelId="{74A4C3B3-1918-4889-9B92-D7B58F9931A2}" type="pres">
      <dgm:prSet presAssocID="{4C0FD38F-28C7-420E-951B-8B3D6C7FCEBA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1F4356B7-97C9-47A5-A72A-1DF2CA3EFF5B}" type="pres">
      <dgm:prSet presAssocID="{4C0FD38F-28C7-420E-951B-8B3D6C7FCEBA}" presName="spacerBetweenCircleAndCallout" presStyleCnt="0">
        <dgm:presLayoutVars/>
      </dgm:prSet>
      <dgm:spPr/>
    </dgm:pt>
    <dgm:pt modelId="{212A7D10-1566-4A83-A944-DA7B77C294A1}" type="pres">
      <dgm:prSet presAssocID="{FFD46739-88C7-44F1-9C69-BDA107715EE3}" presName="nodeText" presStyleLbl="alignAccFollowNode1" presStyleIdx="2" presStyleCnt="9">
        <dgm:presLayoutVars>
          <dgm:bulletEnabled val="1"/>
        </dgm:presLayoutVars>
      </dgm:prSet>
      <dgm:spPr/>
    </dgm:pt>
    <dgm:pt modelId="{73356E65-FE8C-4649-832D-E86CF85ABB19}" type="pres">
      <dgm:prSet presAssocID="{4C0FD38F-28C7-420E-951B-8B3D6C7FCEBA}" presName="sibTransComposite" presStyleCnt="0"/>
      <dgm:spPr/>
    </dgm:pt>
    <dgm:pt modelId="{E8D062BB-A484-4817-971C-1837AAE4F799}" type="pres">
      <dgm:prSet presAssocID="{4E8580F3-94B3-40E1-A8E3-ADA09B1809BC}" presName="compositeNode" presStyleCnt="0"/>
      <dgm:spPr/>
    </dgm:pt>
    <dgm:pt modelId="{2D5C43DB-7430-46CA-8DFD-2C662A7320ED}" type="pres">
      <dgm:prSet presAssocID="{4E8580F3-94B3-40E1-A8E3-ADA09B1809B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87C3AB0-2567-46CF-90F0-F95D3248B2BA}" type="pres">
      <dgm:prSet presAssocID="{4E8580F3-94B3-40E1-A8E3-ADA09B1809BC}" presName="parSh" presStyleCnt="0"/>
      <dgm:spPr/>
    </dgm:pt>
    <dgm:pt modelId="{69994D1B-1C85-41D0-B418-C9CC28C5C655}" type="pres">
      <dgm:prSet presAssocID="{4E8580F3-94B3-40E1-A8E3-ADA09B1809BC}" presName="lineNode" presStyleLbl="alignAccFollowNode1" presStyleIdx="3" presStyleCnt="9"/>
      <dgm:spPr/>
    </dgm:pt>
    <dgm:pt modelId="{2DDC1162-F491-4D90-8090-8CECF95564AF}" type="pres">
      <dgm:prSet presAssocID="{4E8580F3-94B3-40E1-A8E3-ADA09B1809BC}" presName="lineArrowNode" presStyleLbl="alignAccFollowNode1" presStyleIdx="4" presStyleCnt="9"/>
      <dgm:spPr/>
    </dgm:pt>
    <dgm:pt modelId="{9CD87251-29D8-45EE-8474-CD8050591856}" type="pres">
      <dgm:prSet presAssocID="{4451195E-F235-4AEC-BCFF-AF310FA95B43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76EFD809-84F0-41DF-AF04-B2E76EF7C002}" type="pres">
      <dgm:prSet presAssocID="{4451195E-F235-4AEC-BCFF-AF310FA95B43}" presName="spacerBetweenCircleAndCallout" presStyleCnt="0">
        <dgm:presLayoutVars/>
      </dgm:prSet>
      <dgm:spPr/>
    </dgm:pt>
    <dgm:pt modelId="{1E7AED54-7EA5-48FA-A6DF-DB69270A2E49}" type="pres">
      <dgm:prSet presAssocID="{4E8580F3-94B3-40E1-A8E3-ADA09B1809BC}" presName="nodeText" presStyleLbl="alignAccFollowNode1" presStyleIdx="5" presStyleCnt="9">
        <dgm:presLayoutVars>
          <dgm:bulletEnabled val="1"/>
        </dgm:presLayoutVars>
      </dgm:prSet>
      <dgm:spPr/>
    </dgm:pt>
    <dgm:pt modelId="{09476ABD-1F37-4405-8464-78FA333740D7}" type="pres">
      <dgm:prSet presAssocID="{4451195E-F235-4AEC-BCFF-AF310FA95B43}" presName="sibTransComposite" presStyleCnt="0"/>
      <dgm:spPr/>
    </dgm:pt>
    <dgm:pt modelId="{25BF5D22-C49D-45CC-8DA4-459B288D6FC5}" type="pres">
      <dgm:prSet presAssocID="{56C3184B-4458-46AA-BF85-8394CD09D058}" presName="compositeNode" presStyleCnt="0"/>
      <dgm:spPr/>
    </dgm:pt>
    <dgm:pt modelId="{7C788D37-9BB0-4540-AE20-197D1057B84A}" type="pres">
      <dgm:prSet presAssocID="{56C3184B-4458-46AA-BF85-8394CD09D05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2244E95-DD88-4005-98F5-C0953F9A52B9}" type="pres">
      <dgm:prSet presAssocID="{56C3184B-4458-46AA-BF85-8394CD09D058}" presName="parSh" presStyleCnt="0"/>
      <dgm:spPr/>
    </dgm:pt>
    <dgm:pt modelId="{AC4A4DDC-EF83-4BC3-A949-A2CE59723717}" type="pres">
      <dgm:prSet presAssocID="{56C3184B-4458-46AA-BF85-8394CD09D058}" presName="lineNode" presStyleLbl="alignAccFollowNode1" presStyleIdx="6" presStyleCnt="9"/>
      <dgm:spPr/>
    </dgm:pt>
    <dgm:pt modelId="{E6552141-DD55-4A31-8860-3C19C88DCF59}" type="pres">
      <dgm:prSet presAssocID="{56C3184B-4458-46AA-BF85-8394CD09D058}" presName="lineArrowNode" presStyleLbl="alignAccFollowNode1" presStyleIdx="7" presStyleCnt="9"/>
      <dgm:spPr/>
    </dgm:pt>
    <dgm:pt modelId="{F70D496A-7409-493E-B40C-50986AC84E95}" type="pres">
      <dgm:prSet presAssocID="{791D5FCE-769B-4031-9706-72E017092672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BCB07A2-711A-4786-8C08-A3E8E7F0B30F}" type="pres">
      <dgm:prSet presAssocID="{791D5FCE-769B-4031-9706-72E017092672}" presName="spacerBetweenCircleAndCallout" presStyleCnt="0">
        <dgm:presLayoutVars/>
      </dgm:prSet>
      <dgm:spPr/>
    </dgm:pt>
    <dgm:pt modelId="{1997B02C-83B7-453D-B2B6-BBB03E36FAAE}" type="pres">
      <dgm:prSet presAssocID="{56C3184B-4458-46AA-BF85-8394CD09D058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A11E350F-C26B-417E-9881-B8F1D4F84348}" type="presOf" srcId="{791D5FCE-769B-4031-9706-72E017092672}" destId="{F70D496A-7409-493E-B40C-50986AC84E95}" srcOrd="0" destOrd="0" presId="urn:microsoft.com/office/officeart/2016/7/layout/LinearArrowProcessNumbered"/>
    <dgm:cxn modelId="{C957581B-8D91-4822-86BB-8594A894BEA0}" type="presOf" srcId="{4E8580F3-94B3-40E1-A8E3-ADA09B1809BC}" destId="{1E7AED54-7EA5-48FA-A6DF-DB69270A2E49}" srcOrd="0" destOrd="0" presId="urn:microsoft.com/office/officeart/2016/7/layout/LinearArrowProcessNumbered"/>
    <dgm:cxn modelId="{5653961E-0153-4958-AB4D-E8B3788CD0DC}" type="presOf" srcId="{56C3184B-4458-46AA-BF85-8394CD09D058}" destId="{1997B02C-83B7-453D-B2B6-BBB03E36FAAE}" srcOrd="0" destOrd="0" presId="urn:microsoft.com/office/officeart/2016/7/layout/LinearArrowProcessNumbered"/>
    <dgm:cxn modelId="{AF1DE346-1669-40E2-962E-80B41D7C5910}" type="presOf" srcId="{EA89D500-2BFB-4953-A1A9-647C58417C45}" destId="{485C876E-AD5A-4443-8200-29F45D734B65}" srcOrd="0" destOrd="0" presId="urn:microsoft.com/office/officeart/2016/7/layout/LinearArrowProcessNumbered"/>
    <dgm:cxn modelId="{9213784A-F2FB-434C-B7CC-F353F2F2969F}" srcId="{EA89D500-2BFB-4953-A1A9-647C58417C45}" destId="{FFD46739-88C7-44F1-9C69-BDA107715EE3}" srcOrd="0" destOrd="0" parTransId="{DAE32C24-6B6F-48A9-91EB-8015DB103298}" sibTransId="{4C0FD38F-28C7-420E-951B-8B3D6C7FCEBA}"/>
    <dgm:cxn modelId="{4648ED9B-E6C3-4F41-8595-C00512B4C0FC}" type="presOf" srcId="{4451195E-F235-4AEC-BCFF-AF310FA95B43}" destId="{9CD87251-29D8-45EE-8474-CD8050591856}" srcOrd="0" destOrd="0" presId="urn:microsoft.com/office/officeart/2016/7/layout/LinearArrowProcessNumbered"/>
    <dgm:cxn modelId="{1716A3B4-0050-433D-90DD-CB2CE4E3053F}" type="presOf" srcId="{4C0FD38F-28C7-420E-951B-8B3D6C7FCEBA}" destId="{74A4C3B3-1918-4889-9B92-D7B58F9931A2}" srcOrd="0" destOrd="0" presId="urn:microsoft.com/office/officeart/2016/7/layout/LinearArrowProcessNumbered"/>
    <dgm:cxn modelId="{06BCD4CB-EAAA-4D3F-A4FA-1AED1658EF09}" srcId="{EA89D500-2BFB-4953-A1A9-647C58417C45}" destId="{4E8580F3-94B3-40E1-A8E3-ADA09B1809BC}" srcOrd="1" destOrd="0" parTransId="{7C3EE959-63EA-4B10-A227-40D9A70A326D}" sibTransId="{4451195E-F235-4AEC-BCFF-AF310FA95B43}"/>
    <dgm:cxn modelId="{1CB650EE-A74C-4CFC-9CBB-5D887C92EF5E}" srcId="{EA89D500-2BFB-4953-A1A9-647C58417C45}" destId="{56C3184B-4458-46AA-BF85-8394CD09D058}" srcOrd="2" destOrd="0" parTransId="{55A6F2DA-4670-41A1-8290-CAD5F760DD92}" sibTransId="{791D5FCE-769B-4031-9706-72E017092672}"/>
    <dgm:cxn modelId="{6089DCEF-677A-4314-8BCC-4B0DC3BDE5E7}" type="presOf" srcId="{FFD46739-88C7-44F1-9C69-BDA107715EE3}" destId="{212A7D10-1566-4A83-A944-DA7B77C294A1}" srcOrd="0" destOrd="0" presId="urn:microsoft.com/office/officeart/2016/7/layout/LinearArrowProcessNumbered"/>
    <dgm:cxn modelId="{7EB2F471-8D21-485E-B2A6-C1272FEA509F}" type="presParOf" srcId="{485C876E-AD5A-4443-8200-29F45D734B65}" destId="{A18224C3-857C-4573-A381-CCBFD3FD191E}" srcOrd="0" destOrd="0" presId="urn:microsoft.com/office/officeart/2016/7/layout/LinearArrowProcessNumbered"/>
    <dgm:cxn modelId="{9254CBA7-785E-4952-B602-3326F8039E14}" type="presParOf" srcId="{A18224C3-857C-4573-A381-CCBFD3FD191E}" destId="{1E59C7B4-8F0A-4D75-9EA6-91F93A7A5123}" srcOrd="0" destOrd="0" presId="urn:microsoft.com/office/officeart/2016/7/layout/LinearArrowProcessNumbered"/>
    <dgm:cxn modelId="{0BF42B56-7C77-4AB0-AD54-074466673EA5}" type="presParOf" srcId="{A18224C3-857C-4573-A381-CCBFD3FD191E}" destId="{D4E2166C-6A82-4F08-A8BC-F039E3C24766}" srcOrd="1" destOrd="0" presId="urn:microsoft.com/office/officeart/2016/7/layout/LinearArrowProcessNumbered"/>
    <dgm:cxn modelId="{17EDDE14-A661-4484-AA25-335879C8A065}" type="presParOf" srcId="{D4E2166C-6A82-4F08-A8BC-F039E3C24766}" destId="{CF2FC78F-64A6-42B8-90A7-3DD85823740C}" srcOrd="0" destOrd="0" presId="urn:microsoft.com/office/officeart/2016/7/layout/LinearArrowProcessNumbered"/>
    <dgm:cxn modelId="{75246F6F-A223-4A6A-8E3E-BEF6813B06D5}" type="presParOf" srcId="{D4E2166C-6A82-4F08-A8BC-F039E3C24766}" destId="{B34EA4CD-2C94-4E07-B4B0-E2189975DDA9}" srcOrd="1" destOrd="0" presId="urn:microsoft.com/office/officeart/2016/7/layout/LinearArrowProcessNumbered"/>
    <dgm:cxn modelId="{625FCE7A-A6A8-48F5-80F0-E75EED172ED2}" type="presParOf" srcId="{D4E2166C-6A82-4F08-A8BC-F039E3C24766}" destId="{74A4C3B3-1918-4889-9B92-D7B58F9931A2}" srcOrd="2" destOrd="0" presId="urn:microsoft.com/office/officeart/2016/7/layout/LinearArrowProcessNumbered"/>
    <dgm:cxn modelId="{9A616DFF-FC68-4834-8458-DBA72DE4EB61}" type="presParOf" srcId="{D4E2166C-6A82-4F08-A8BC-F039E3C24766}" destId="{1F4356B7-97C9-47A5-A72A-1DF2CA3EFF5B}" srcOrd="3" destOrd="0" presId="urn:microsoft.com/office/officeart/2016/7/layout/LinearArrowProcessNumbered"/>
    <dgm:cxn modelId="{041E08A2-03C0-431E-AD80-2B55F3AE6E3E}" type="presParOf" srcId="{A18224C3-857C-4573-A381-CCBFD3FD191E}" destId="{212A7D10-1566-4A83-A944-DA7B77C294A1}" srcOrd="2" destOrd="0" presId="urn:microsoft.com/office/officeart/2016/7/layout/LinearArrowProcessNumbered"/>
    <dgm:cxn modelId="{4AD35F29-CD9D-443E-A4EC-7558C0F8AA96}" type="presParOf" srcId="{485C876E-AD5A-4443-8200-29F45D734B65}" destId="{73356E65-FE8C-4649-832D-E86CF85ABB19}" srcOrd="1" destOrd="0" presId="urn:microsoft.com/office/officeart/2016/7/layout/LinearArrowProcessNumbered"/>
    <dgm:cxn modelId="{FC5E6EA3-2682-4E25-9286-4DBB793C7EDB}" type="presParOf" srcId="{485C876E-AD5A-4443-8200-29F45D734B65}" destId="{E8D062BB-A484-4817-971C-1837AAE4F799}" srcOrd="2" destOrd="0" presId="urn:microsoft.com/office/officeart/2016/7/layout/LinearArrowProcessNumbered"/>
    <dgm:cxn modelId="{B09E9139-659F-4949-8B46-30B07A761EB7}" type="presParOf" srcId="{E8D062BB-A484-4817-971C-1837AAE4F799}" destId="{2D5C43DB-7430-46CA-8DFD-2C662A7320ED}" srcOrd="0" destOrd="0" presId="urn:microsoft.com/office/officeart/2016/7/layout/LinearArrowProcessNumbered"/>
    <dgm:cxn modelId="{9BAD496E-29ED-4FA1-B30C-F7C920619855}" type="presParOf" srcId="{E8D062BB-A484-4817-971C-1837AAE4F799}" destId="{E87C3AB0-2567-46CF-90F0-F95D3248B2BA}" srcOrd="1" destOrd="0" presId="urn:microsoft.com/office/officeart/2016/7/layout/LinearArrowProcessNumbered"/>
    <dgm:cxn modelId="{8F5B2E5E-1E67-4638-BFE5-BC0D3B87E0B8}" type="presParOf" srcId="{E87C3AB0-2567-46CF-90F0-F95D3248B2BA}" destId="{69994D1B-1C85-41D0-B418-C9CC28C5C655}" srcOrd="0" destOrd="0" presId="urn:microsoft.com/office/officeart/2016/7/layout/LinearArrowProcessNumbered"/>
    <dgm:cxn modelId="{390B62AF-7202-4306-B40A-79C9B900E39E}" type="presParOf" srcId="{E87C3AB0-2567-46CF-90F0-F95D3248B2BA}" destId="{2DDC1162-F491-4D90-8090-8CECF95564AF}" srcOrd="1" destOrd="0" presId="urn:microsoft.com/office/officeart/2016/7/layout/LinearArrowProcessNumbered"/>
    <dgm:cxn modelId="{693DFE2B-97F0-4C93-A5C3-D1BB5EBD2279}" type="presParOf" srcId="{E87C3AB0-2567-46CF-90F0-F95D3248B2BA}" destId="{9CD87251-29D8-45EE-8474-CD8050591856}" srcOrd="2" destOrd="0" presId="urn:microsoft.com/office/officeart/2016/7/layout/LinearArrowProcessNumbered"/>
    <dgm:cxn modelId="{BA59849D-E4DE-49A0-B43B-D15E0CBCDB30}" type="presParOf" srcId="{E87C3AB0-2567-46CF-90F0-F95D3248B2BA}" destId="{76EFD809-84F0-41DF-AF04-B2E76EF7C002}" srcOrd="3" destOrd="0" presId="urn:microsoft.com/office/officeart/2016/7/layout/LinearArrowProcessNumbered"/>
    <dgm:cxn modelId="{EAFBA364-2D98-4EF0-A9A8-79B758717192}" type="presParOf" srcId="{E8D062BB-A484-4817-971C-1837AAE4F799}" destId="{1E7AED54-7EA5-48FA-A6DF-DB69270A2E49}" srcOrd="2" destOrd="0" presId="urn:microsoft.com/office/officeart/2016/7/layout/LinearArrowProcessNumbered"/>
    <dgm:cxn modelId="{52D49DC3-573F-4592-BA95-D16F233E4172}" type="presParOf" srcId="{485C876E-AD5A-4443-8200-29F45D734B65}" destId="{09476ABD-1F37-4405-8464-78FA333740D7}" srcOrd="3" destOrd="0" presId="urn:microsoft.com/office/officeart/2016/7/layout/LinearArrowProcessNumbered"/>
    <dgm:cxn modelId="{2281CD9F-9401-4660-8F08-2D59BB4CEAD7}" type="presParOf" srcId="{485C876E-AD5A-4443-8200-29F45D734B65}" destId="{25BF5D22-C49D-45CC-8DA4-459B288D6FC5}" srcOrd="4" destOrd="0" presId="urn:microsoft.com/office/officeart/2016/7/layout/LinearArrowProcessNumbered"/>
    <dgm:cxn modelId="{4254B379-98C5-4CED-84A2-31995C35ADDB}" type="presParOf" srcId="{25BF5D22-C49D-45CC-8DA4-459B288D6FC5}" destId="{7C788D37-9BB0-4540-AE20-197D1057B84A}" srcOrd="0" destOrd="0" presId="urn:microsoft.com/office/officeart/2016/7/layout/LinearArrowProcessNumbered"/>
    <dgm:cxn modelId="{EC57C119-B2CE-4061-A26A-ED06911A031F}" type="presParOf" srcId="{25BF5D22-C49D-45CC-8DA4-459B288D6FC5}" destId="{A2244E95-DD88-4005-98F5-C0953F9A52B9}" srcOrd="1" destOrd="0" presId="urn:microsoft.com/office/officeart/2016/7/layout/LinearArrowProcessNumbered"/>
    <dgm:cxn modelId="{577EA5AD-64D7-4621-8544-256FDB2BD8E9}" type="presParOf" srcId="{A2244E95-DD88-4005-98F5-C0953F9A52B9}" destId="{AC4A4DDC-EF83-4BC3-A949-A2CE59723717}" srcOrd="0" destOrd="0" presId="urn:microsoft.com/office/officeart/2016/7/layout/LinearArrowProcessNumbered"/>
    <dgm:cxn modelId="{3AF1498A-36D4-43A8-B133-96F868E69606}" type="presParOf" srcId="{A2244E95-DD88-4005-98F5-C0953F9A52B9}" destId="{E6552141-DD55-4A31-8860-3C19C88DCF59}" srcOrd="1" destOrd="0" presId="urn:microsoft.com/office/officeart/2016/7/layout/LinearArrowProcessNumbered"/>
    <dgm:cxn modelId="{78E68646-3269-4381-B8CE-D5FE93C5FC8E}" type="presParOf" srcId="{A2244E95-DD88-4005-98F5-C0953F9A52B9}" destId="{F70D496A-7409-493E-B40C-50986AC84E95}" srcOrd="2" destOrd="0" presId="urn:microsoft.com/office/officeart/2016/7/layout/LinearArrowProcessNumbered"/>
    <dgm:cxn modelId="{526B8381-F376-49FA-9E18-2D6CF85BCA0F}" type="presParOf" srcId="{A2244E95-DD88-4005-98F5-C0953F9A52B9}" destId="{7BCB07A2-711A-4786-8C08-A3E8E7F0B30F}" srcOrd="3" destOrd="0" presId="urn:microsoft.com/office/officeart/2016/7/layout/LinearArrowProcessNumbered"/>
    <dgm:cxn modelId="{5E349FA6-F6A6-42CF-A289-0FB53464772E}" type="presParOf" srcId="{25BF5D22-C49D-45CC-8DA4-459B288D6FC5}" destId="{1997B02C-83B7-453D-B2B6-BBB03E36FAAE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5A76F0-7B00-4E53-A778-2DA9280C347A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6CDD1A6-E798-44B7-80A9-5664D0A13126}">
      <dgm:prSet/>
      <dgm:spPr/>
      <dgm:t>
        <a:bodyPr/>
        <a:lstStyle/>
        <a:p>
          <a:r>
            <a:rPr lang="en-US" b="0" i="0" dirty="0"/>
            <a:t>Problem: What amenities and features are most popular in specific neighborhoods?  </a:t>
          </a:r>
          <a:endParaRPr lang="en-US" dirty="0"/>
        </a:p>
      </dgm:t>
    </dgm:pt>
    <dgm:pt modelId="{5D8C160A-FE22-4A61-8B3B-B22558697E1B}" type="parTrans" cxnId="{AF3AF8C5-69BD-4E99-AC45-25A6AA29FEF5}">
      <dgm:prSet/>
      <dgm:spPr/>
      <dgm:t>
        <a:bodyPr/>
        <a:lstStyle/>
        <a:p>
          <a:endParaRPr lang="en-US"/>
        </a:p>
      </dgm:t>
    </dgm:pt>
    <dgm:pt modelId="{A753C10E-93D1-4260-A13E-C01086A4F45A}" type="sibTrans" cxnId="{AF3AF8C5-69BD-4E99-AC45-25A6AA29FEF5}">
      <dgm:prSet/>
      <dgm:spPr/>
      <dgm:t>
        <a:bodyPr/>
        <a:lstStyle/>
        <a:p>
          <a:endParaRPr lang="en-US"/>
        </a:p>
      </dgm:t>
    </dgm:pt>
    <dgm:pt modelId="{8FD33583-D4D9-4738-A322-C2B48AF31742}">
      <dgm:prSet/>
      <dgm:spPr/>
      <dgm:t>
        <a:bodyPr/>
        <a:lstStyle/>
        <a:p>
          <a:r>
            <a:rPr lang="en-US" b="0" i="0" dirty="0"/>
            <a:t>- Value: Helps hosts tailor their offerings based on neighborhood-specific trends, ensuring their properties stand out to potential guests. </a:t>
          </a:r>
          <a:endParaRPr lang="en-US" dirty="0"/>
        </a:p>
      </dgm:t>
    </dgm:pt>
    <dgm:pt modelId="{A7E5E15A-003F-4716-8827-646824FADE7E}" type="parTrans" cxnId="{AD4AA3AE-7F4A-4448-B764-F7A9991DA4F6}">
      <dgm:prSet/>
      <dgm:spPr/>
      <dgm:t>
        <a:bodyPr/>
        <a:lstStyle/>
        <a:p>
          <a:endParaRPr lang="en-US"/>
        </a:p>
      </dgm:t>
    </dgm:pt>
    <dgm:pt modelId="{300C6E69-1AA8-4EE7-A69C-4CFD59B4F340}" type="sibTrans" cxnId="{AD4AA3AE-7F4A-4448-B764-F7A9991DA4F6}">
      <dgm:prSet/>
      <dgm:spPr/>
      <dgm:t>
        <a:bodyPr/>
        <a:lstStyle/>
        <a:p>
          <a:endParaRPr lang="en-US"/>
        </a:p>
      </dgm:t>
    </dgm:pt>
    <dgm:pt modelId="{BAB57D4E-7D9D-4770-83F7-6218DF852CA1}" type="pres">
      <dgm:prSet presAssocID="{D15A76F0-7B00-4E53-A778-2DA9280C347A}" presName="root" presStyleCnt="0">
        <dgm:presLayoutVars>
          <dgm:dir/>
          <dgm:resizeHandles val="exact"/>
        </dgm:presLayoutVars>
      </dgm:prSet>
      <dgm:spPr/>
    </dgm:pt>
    <dgm:pt modelId="{AAD7C1DF-9B1C-4990-8CA2-2E7F1E3C01FF}" type="pres">
      <dgm:prSet presAssocID="{C6CDD1A6-E798-44B7-80A9-5664D0A13126}" presName="compNode" presStyleCnt="0"/>
      <dgm:spPr/>
    </dgm:pt>
    <dgm:pt modelId="{97F6456C-8620-4A1A-87FB-CD9BB12E5740}" type="pres">
      <dgm:prSet presAssocID="{C6CDD1A6-E798-44B7-80A9-5664D0A1312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89E11354-422D-4C9A-9EC2-6A9C6F3CA1B1}" type="pres">
      <dgm:prSet presAssocID="{C6CDD1A6-E798-44B7-80A9-5664D0A13126}" presName="spaceRect" presStyleCnt="0"/>
      <dgm:spPr/>
    </dgm:pt>
    <dgm:pt modelId="{6F9B0E98-4817-4FF8-9D83-978BB83735B7}" type="pres">
      <dgm:prSet presAssocID="{C6CDD1A6-E798-44B7-80A9-5664D0A13126}" presName="textRect" presStyleLbl="revTx" presStyleIdx="0" presStyleCnt="2">
        <dgm:presLayoutVars>
          <dgm:chMax val="1"/>
          <dgm:chPref val="1"/>
        </dgm:presLayoutVars>
      </dgm:prSet>
      <dgm:spPr/>
    </dgm:pt>
    <dgm:pt modelId="{6DBBE176-B000-48BE-9031-854DFA0761F3}" type="pres">
      <dgm:prSet presAssocID="{A753C10E-93D1-4260-A13E-C01086A4F45A}" presName="sibTrans" presStyleCnt="0"/>
      <dgm:spPr/>
    </dgm:pt>
    <dgm:pt modelId="{2632F8A1-5BB5-4E37-B901-C6148BC73E91}" type="pres">
      <dgm:prSet presAssocID="{8FD33583-D4D9-4738-A322-C2B48AF31742}" presName="compNode" presStyleCnt="0"/>
      <dgm:spPr/>
    </dgm:pt>
    <dgm:pt modelId="{F9AE13FC-2F97-45F5-A68F-C459EC377B0B}" type="pres">
      <dgm:prSet presAssocID="{8FD33583-D4D9-4738-A322-C2B48AF3174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BA4DAAC9-D97F-4346-99FA-C6DEE1580CA8}" type="pres">
      <dgm:prSet presAssocID="{8FD33583-D4D9-4738-A322-C2B48AF31742}" presName="spaceRect" presStyleCnt="0"/>
      <dgm:spPr/>
    </dgm:pt>
    <dgm:pt modelId="{70D36CC4-EB60-45AC-BE9A-0329BA8B006C}" type="pres">
      <dgm:prSet presAssocID="{8FD33583-D4D9-4738-A322-C2B48AF3174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1E08A8B-A359-4CCA-8543-DE7EE678C46B}" type="presOf" srcId="{8FD33583-D4D9-4738-A322-C2B48AF31742}" destId="{70D36CC4-EB60-45AC-BE9A-0329BA8B006C}" srcOrd="0" destOrd="0" presId="urn:microsoft.com/office/officeart/2018/2/layout/IconLabelList"/>
    <dgm:cxn modelId="{E05134A5-51DC-4FF5-B780-257BBBC53D44}" type="presOf" srcId="{D15A76F0-7B00-4E53-A778-2DA9280C347A}" destId="{BAB57D4E-7D9D-4770-83F7-6218DF852CA1}" srcOrd="0" destOrd="0" presId="urn:microsoft.com/office/officeart/2018/2/layout/IconLabelList"/>
    <dgm:cxn modelId="{AD4AA3AE-7F4A-4448-B764-F7A9991DA4F6}" srcId="{D15A76F0-7B00-4E53-A778-2DA9280C347A}" destId="{8FD33583-D4D9-4738-A322-C2B48AF31742}" srcOrd="1" destOrd="0" parTransId="{A7E5E15A-003F-4716-8827-646824FADE7E}" sibTransId="{300C6E69-1AA8-4EE7-A69C-4CFD59B4F340}"/>
    <dgm:cxn modelId="{AF3AF8C5-69BD-4E99-AC45-25A6AA29FEF5}" srcId="{D15A76F0-7B00-4E53-A778-2DA9280C347A}" destId="{C6CDD1A6-E798-44B7-80A9-5664D0A13126}" srcOrd="0" destOrd="0" parTransId="{5D8C160A-FE22-4A61-8B3B-B22558697E1B}" sibTransId="{A753C10E-93D1-4260-A13E-C01086A4F45A}"/>
    <dgm:cxn modelId="{657D3BD2-28E8-4947-B0E5-6CDEE809A2C6}" type="presOf" srcId="{C6CDD1A6-E798-44B7-80A9-5664D0A13126}" destId="{6F9B0E98-4817-4FF8-9D83-978BB83735B7}" srcOrd="0" destOrd="0" presId="urn:microsoft.com/office/officeart/2018/2/layout/IconLabelList"/>
    <dgm:cxn modelId="{6389916E-A935-4083-9F02-DE770C35B5C4}" type="presParOf" srcId="{BAB57D4E-7D9D-4770-83F7-6218DF852CA1}" destId="{AAD7C1DF-9B1C-4990-8CA2-2E7F1E3C01FF}" srcOrd="0" destOrd="0" presId="urn:microsoft.com/office/officeart/2018/2/layout/IconLabelList"/>
    <dgm:cxn modelId="{A7D6447C-B977-4DCE-992D-AFB0D9C90686}" type="presParOf" srcId="{AAD7C1DF-9B1C-4990-8CA2-2E7F1E3C01FF}" destId="{97F6456C-8620-4A1A-87FB-CD9BB12E5740}" srcOrd="0" destOrd="0" presId="urn:microsoft.com/office/officeart/2018/2/layout/IconLabelList"/>
    <dgm:cxn modelId="{B399B145-10C2-4F61-956C-AD0FA2437EF3}" type="presParOf" srcId="{AAD7C1DF-9B1C-4990-8CA2-2E7F1E3C01FF}" destId="{89E11354-422D-4C9A-9EC2-6A9C6F3CA1B1}" srcOrd="1" destOrd="0" presId="urn:microsoft.com/office/officeart/2018/2/layout/IconLabelList"/>
    <dgm:cxn modelId="{86F797F9-D76E-49F6-AD07-33F09D806F30}" type="presParOf" srcId="{AAD7C1DF-9B1C-4990-8CA2-2E7F1E3C01FF}" destId="{6F9B0E98-4817-4FF8-9D83-978BB83735B7}" srcOrd="2" destOrd="0" presId="urn:microsoft.com/office/officeart/2018/2/layout/IconLabelList"/>
    <dgm:cxn modelId="{7BF9AC26-041A-4D74-B3D0-9D561ABF079B}" type="presParOf" srcId="{BAB57D4E-7D9D-4770-83F7-6218DF852CA1}" destId="{6DBBE176-B000-48BE-9031-854DFA0761F3}" srcOrd="1" destOrd="0" presId="urn:microsoft.com/office/officeart/2018/2/layout/IconLabelList"/>
    <dgm:cxn modelId="{B07D6ABE-199A-4DBA-9E54-1E2A1569CB77}" type="presParOf" srcId="{BAB57D4E-7D9D-4770-83F7-6218DF852CA1}" destId="{2632F8A1-5BB5-4E37-B901-C6148BC73E91}" srcOrd="2" destOrd="0" presId="urn:microsoft.com/office/officeart/2018/2/layout/IconLabelList"/>
    <dgm:cxn modelId="{B17AF951-3811-4934-9262-98203564EF55}" type="presParOf" srcId="{2632F8A1-5BB5-4E37-B901-C6148BC73E91}" destId="{F9AE13FC-2F97-45F5-A68F-C459EC377B0B}" srcOrd="0" destOrd="0" presId="urn:microsoft.com/office/officeart/2018/2/layout/IconLabelList"/>
    <dgm:cxn modelId="{23BDBCD6-F873-4D61-9330-6CC46773A35F}" type="presParOf" srcId="{2632F8A1-5BB5-4E37-B901-C6148BC73E91}" destId="{BA4DAAC9-D97F-4346-99FA-C6DEE1580CA8}" srcOrd="1" destOrd="0" presId="urn:microsoft.com/office/officeart/2018/2/layout/IconLabelList"/>
    <dgm:cxn modelId="{CFF68A94-37D4-4C2E-A257-DB793A379F3F}" type="presParOf" srcId="{2632F8A1-5BB5-4E37-B901-C6148BC73E91}" destId="{70D36CC4-EB60-45AC-BE9A-0329BA8B006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F1F39-7441-4A0F-9CD8-EB9E7933A28E}">
      <dsp:nvSpPr>
        <dsp:cNvPr id="0" name=""/>
        <dsp:cNvSpPr/>
      </dsp:nvSpPr>
      <dsp:spPr>
        <a:xfrm>
          <a:off x="412887" y="885107"/>
          <a:ext cx="672363" cy="6723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0C47A-DE73-43EE-9105-DC5866E834F9}">
      <dsp:nvSpPr>
        <dsp:cNvPr id="0" name=""/>
        <dsp:cNvSpPr/>
      </dsp:nvSpPr>
      <dsp:spPr>
        <a:xfrm>
          <a:off x="1999" y="1781644"/>
          <a:ext cx="1494140" cy="59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Goal: </a:t>
          </a:r>
          <a:r>
            <a:rPr lang="en-US" sz="1100" b="0" i="0" kern="1200"/>
            <a:t>help hosts optimize revenue</a:t>
          </a:r>
          <a:endParaRPr lang="en-US" sz="1100" kern="1200"/>
        </a:p>
      </dsp:txBody>
      <dsp:txXfrm>
        <a:off x="1999" y="1781644"/>
        <a:ext cx="1494140" cy="597656"/>
      </dsp:txXfrm>
    </dsp:sp>
    <dsp:sp modelId="{3B6A6BDD-980B-446D-8E18-9C51D5F07B37}">
      <dsp:nvSpPr>
        <dsp:cNvPr id="0" name=""/>
        <dsp:cNvSpPr/>
      </dsp:nvSpPr>
      <dsp:spPr>
        <a:xfrm>
          <a:off x="2168503" y="885107"/>
          <a:ext cx="672363" cy="6723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3504A-5A25-4985-BD4B-06E5BE86B2C7}">
      <dsp:nvSpPr>
        <dsp:cNvPr id="0" name=""/>
        <dsp:cNvSpPr/>
      </dsp:nvSpPr>
      <dsp:spPr>
        <a:xfrm>
          <a:off x="1757614" y="1781644"/>
          <a:ext cx="1494140" cy="59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Problem: </a:t>
          </a:r>
          <a:r>
            <a:rPr lang="en-US" sz="1100" b="0" i="0" kern="1200"/>
            <a:t>find balance between competitive pricing and maximizing revenue</a:t>
          </a:r>
          <a:endParaRPr lang="en-US" sz="1100" kern="1200"/>
        </a:p>
      </dsp:txBody>
      <dsp:txXfrm>
        <a:off x="1757614" y="1781644"/>
        <a:ext cx="1494140" cy="597656"/>
      </dsp:txXfrm>
    </dsp:sp>
    <dsp:sp modelId="{FECB8A03-317A-4F39-984D-C9B516D69250}">
      <dsp:nvSpPr>
        <dsp:cNvPr id="0" name=""/>
        <dsp:cNvSpPr/>
      </dsp:nvSpPr>
      <dsp:spPr>
        <a:xfrm>
          <a:off x="3924118" y="885107"/>
          <a:ext cx="672363" cy="6723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65DE5-3872-4808-A04C-F2B58407ADB3}">
      <dsp:nvSpPr>
        <dsp:cNvPr id="0" name=""/>
        <dsp:cNvSpPr/>
      </dsp:nvSpPr>
      <dsp:spPr>
        <a:xfrm>
          <a:off x="3513229" y="1781644"/>
          <a:ext cx="1494140" cy="59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Value</a:t>
          </a:r>
          <a:r>
            <a:rPr lang="en-US" sz="1100" b="0" i="0" kern="1200"/>
            <a:t>: identify trends in demand, variations, and competitor pricing</a:t>
          </a:r>
          <a:endParaRPr lang="en-US" sz="1100" kern="1200"/>
        </a:p>
      </dsp:txBody>
      <dsp:txXfrm>
        <a:off x="3513229" y="1781644"/>
        <a:ext cx="1494140" cy="597656"/>
      </dsp:txXfrm>
    </dsp:sp>
    <dsp:sp modelId="{072F6289-AB77-4060-9E99-F1686BC9F525}">
      <dsp:nvSpPr>
        <dsp:cNvPr id="0" name=""/>
        <dsp:cNvSpPr/>
      </dsp:nvSpPr>
      <dsp:spPr>
        <a:xfrm>
          <a:off x="5679733" y="885107"/>
          <a:ext cx="672363" cy="6723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30E4C-01B5-4014-BE3A-9AE0D09E4193}">
      <dsp:nvSpPr>
        <dsp:cNvPr id="0" name=""/>
        <dsp:cNvSpPr/>
      </dsp:nvSpPr>
      <dsp:spPr>
        <a:xfrm>
          <a:off x="5268844" y="1781644"/>
          <a:ext cx="1494140" cy="59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Key Data Fields</a:t>
          </a:r>
          <a:r>
            <a:rPr lang="en-US" sz="1100" b="0" i="0" kern="1200" dirty="0"/>
            <a:t>: price, amenities, property type, accommodates, host is </a:t>
          </a:r>
          <a:r>
            <a:rPr lang="en-US" sz="1100" b="0" i="0" kern="1200" dirty="0" err="1"/>
            <a:t>superhost</a:t>
          </a:r>
          <a:endParaRPr lang="en-US" sz="1100" kern="1200" dirty="0"/>
        </a:p>
      </dsp:txBody>
      <dsp:txXfrm>
        <a:off x="5268844" y="1781644"/>
        <a:ext cx="1494140" cy="597656"/>
      </dsp:txXfrm>
    </dsp:sp>
    <dsp:sp modelId="{F41EF1A6-ECF7-4F4D-8E48-62A975F7C24E}">
      <dsp:nvSpPr>
        <dsp:cNvPr id="0" name=""/>
        <dsp:cNvSpPr/>
      </dsp:nvSpPr>
      <dsp:spPr>
        <a:xfrm>
          <a:off x="7435348" y="885107"/>
          <a:ext cx="672363" cy="6723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56297-C357-4AEC-890E-BB43A2E0B901}">
      <dsp:nvSpPr>
        <dsp:cNvPr id="0" name=""/>
        <dsp:cNvSpPr/>
      </dsp:nvSpPr>
      <dsp:spPr>
        <a:xfrm>
          <a:off x="7024460" y="1781644"/>
          <a:ext cx="1494140" cy="59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Custom Data Fields</a:t>
          </a:r>
          <a:r>
            <a:rPr lang="en-US" sz="1100" b="0" i="0" kern="1200"/>
            <a:t>: value score, price per person,  occupancy Rate</a:t>
          </a:r>
          <a:endParaRPr lang="en-US" sz="1100" kern="1200"/>
        </a:p>
      </dsp:txBody>
      <dsp:txXfrm>
        <a:off x="7024460" y="1781644"/>
        <a:ext cx="1494140" cy="597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FC78F-64A6-42B8-90A7-3DD85823740C}">
      <dsp:nvSpPr>
        <dsp:cNvPr id="0" name=""/>
        <dsp:cNvSpPr/>
      </dsp:nvSpPr>
      <dsp:spPr>
        <a:xfrm>
          <a:off x="1422873" y="598146"/>
          <a:ext cx="1134970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EA4CD-2C94-4E07-B4B0-E2189975DDA9}">
      <dsp:nvSpPr>
        <dsp:cNvPr id="0" name=""/>
        <dsp:cNvSpPr/>
      </dsp:nvSpPr>
      <dsp:spPr>
        <a:xfrm>
          <a:off x="2625942" y="502844"/>
          <a:ext cx="130521" cy="24515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4C3B3-1918-4889-9B92-D7B58F9931A2}">
      <dsp:nvSpPr>
        <dsp:cNvPr id="0" name=""/>
        <dsp:cNvSpPr/>
      </dsp:nvSpPr>
      <dsp:spPr>
        <a:xfrm>
          <a:off x="682819" y="0"/>
          <a:ext cx="1196364" cy="11963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26" tIns="46426" rIns="46426" bIns="46426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1</a:t>
          </a:r>
          <a:endParaRPr lang="en-US" sz="5500" kern="1200" dirty="0"/>
        </a:p>
      </dsp:txBody>
      <dsp:txXfrm>
        <a:off x="858022" y="175203"/>
        <a:ext cx="845958" cy="845958"/>
      </dsp:txXfrm>
    </dsp:sp>
    <dsp:sp modelId="{212A7D10-1566-4A83-A944-DA7B77C294A1}">
      <dsp:nvSpPr>
        <dsp:cNvPr id="0" name=""/>
        <dsp:cNvSpPr/>
      </dsp:nvSpPr>
      <dsp:spPr>
        <a:xfrm>
          <a:off x="4160" y="1361964"/>
          <a:ext cx="2553683" cy="1902443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437" tIns="165100" rIns="20143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- Problem: What factors influence a listing’s visibility and ranking on Airbnb’s search results?  </a:t>
          </a:r>
          <a:endParaRPr lang="en-US" sz="1100" kern="1200" dirty="0"/>
        </a:p>
      </dsp:txBody>
      <dsp:txXfrm>
        <a:off x="4160" y="1742453"/>
        <a:ext cx="2553683" cy="1521954"/>
      </dsp:txXfrm>
    </dsp:sp>
    <dsp:sp modelId="{69994D1B-1C85-41D0-B418-C9CC28C5C655}">
      <dsp:nvSpPr>
        <dsp:cNvPr id="0" name=""/>
        <dsp:cNvSpPr/>
      </dsp:nvSpPr>
      <dsp:spPr>
        <a:xfrm>
          <a:off x="2841586" y="598146"/>
          <a:ext cx="255368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C1162-F491-4D90-8090-8CECF95564AF}">
      <dsp:nvSpPr>
        <dsp:cNvPr id="0" name=""/>
        <dsp:cNvSpPr/>
      </dsp:nvSpPr>
      <dsp:spPr>
        <a:xfrm>
          <a:off x="5463368" y="502844"/>
          <a:ext cx="130521" cy="24515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87251-29D8-45EE-8474-CD8050591856}">
      <dsp:nvSpPr>
        <dsp:cNvPr id="0" name=""/>
        <dsp:cNvSpPr/>
      </dsp:nvSpPr>
      <dsp:spPr>
        <a:xfrm>
          <a:off x="3520246" y="0"/>
          <a:ext cx="1196364" cy="11963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26" tIns="46426" rIns="46426" bIns="46426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2</a:t>
          </a:r>
          <a:endParaRPr lang="en-US" sz="5500" kern="1200" dirty="0"/>
        </a:p>
      </dsp:txBody>
      <dsp:txXfrm>
        <a:off x="3695449" y="175203"/>
        <a:ext cx="845958" cy="845958"/>
      </dsp:txXfrm>
    </dsp:sp>
    <dsp:sp modelId="{1E7AED54-7EA5-48FA-A6DF-DB69270A2E49}">
      <dsp:nvSpPr>
        <dsp:cNvPr id="0" name=""/>
        <dsp:cNvSpPr/>
      </dsp:nvSpPr>
      <dsp:spPr>
        <a:xfrm>
          <a:off x="2841586" y="1361964"/>
          <a:ext cx="2553683" cy="1902443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437" tIns="165100" rIns="20143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- Value: Enables hosts to improve their listings by focusing on high-impact factors such as high-quality photos, amenities, and review ratings.  </a:t>
          </a:r>
          <a:endParaRPr lang="en-US" sz="1100" kern="1200" dirty="0"/>
        </a:p>
      </dsp:txBody>
      <dsp:txXfrm>
        <a:off x="2841586" y="1742453"/>
        <a:ext cx="2553683" cy="1521954"/>
      </dsp:txXfrm>
    </dsp:sp>
    <dsp:sp modelId="{AC4A4DDC-EF83-4BC3-A949-A2CE59723717}">
      <dsp:nvSpPr>
        <dsp:cNvPr id="0" name=""/>
        <dsp:cNvSpPr/>
      </dsp:nvSpPr>
      <dsp:spPr>
        <a:xfrm>
          <a:off x="5679013" y="598146"/>
          <a:ext cx="127684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D496A-7409-493E-B40C-50986AC84E95}">
      <dsp:nvSpPr>
        <dsp:cNvPr id="0" name=""/>
        <dsp:cNvSpPr/>
      </dsp:nvSpPr>
      <dsp:spPr>
        <a:xfrm>
          <a:off x="6357672" y="0"/>
          <a:ext cx="1196364" cy="11963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26" tIns="46426" rIns="46426" bIns="46426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3</a:t>
          </a:r>
          <a:endParaRPr lang="en-US" sz="5500" kern="1200" dirty="0"/>
        </a:p>
      </dsp:txBody>
      <dsp:txXfrm>
        <a:off x="6532875" y="175203"/>
        <a:ext cx="845958" cy="845958"/>
      </dsp:txXfrm>
    </dsp:sp>
    <dsp:sp modelId="{1997B02C-83B7-453D-B2B6-BBB03E36FAAE}">
      <dsp:nvSpPr>
        <dsp:cNvPr id="0" name=""/>
        <dsp:cNvSpPr/>
      </dsp:nvSpPr>
      <dsp:spPr>
        <a:xfrm>
          <a:off x="5679013" y="1361964"/>
          <a:ext cx="2553683" cy="1902443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437" tIns="165100" rIns="20143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- ‘Airbnb.csv’: Number of reviews, ratings, amenities, and photos.  </a:t>
          </a:r>
          <a:endParaRPr lang="en-US" sz="1100" kern="1200" dirty="0"/>
        </a:p>
      </dsp:txBody>
      <dsp:txXfrm>
        <a:off x="5679013" y="1742453"/>
        <a:ext cx="2553683" cy="15219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6456C-8620-4A1A-87FB-CD9BB12E5740}">
      <dsp:nvSpPr>
        <dsp:cNvPr id="0" name=""/>
        <dsp:cNvSpPr/>
      </dsp:nvSpPr>
      <dsp:spPr>
        <a:xfrm>
          <a:off x="1134206" y="190185"/>
          <a:ext cx="1731375" cy="1731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B0E98-4817-4FF8-9D83-978BB83735B7}">
      <dsp:nvSpPr>
        <dsp:cNvPr id="0" name=""/>
        <dsp:cNvSpPr/>
      </dsp:nvSpPr>
      <dsp:spPr>
        <a:xfrm>
          <a:off x="76143" y="2354222"/>
          <a:ext cx="384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Problem: What amenities and features are most popular in specific neighborhoods?  </a:t>
          </a:r>
          <a:endParaRPr lang="en-US" sz="1400" kern="1200" dirty="0"/>
        </a:p>
      </dsp:txBody>
      <dsp:txXfrm>
        <a:off x="76143" y="2354222"/>
        <a:ext cx="3847500" cy="720000"/>
      </dsp:txXfrm>
    </dsp:sp>
    <dsp:sp modelId="{F9AE13FC-2F97-45F5-A68F-C459EC377B0B}">
      <dsp:nvSpPr>
        <dsp:cNvPr id="0" name=""/>
        <dsp:cNvSpPr/>
      </dsp:nvSpPr>
      <dsp:spPr>
        <a:xfrm>
          <a:off x="5655018" y="190185"/>
          <a:ext cx="1731375" cy="1731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36CC4-EB60-45AC-BE9A-0329BA8B006C}">
      <dsp:nvSpPr>
        <dsp:cNvPr id="0" name=""/>
        <dsp:cNvSpPr/>
      </dsp:nvSpPr>
      <dsp:spPr>
        <a:xfrm>
          <a:off x="4596956" y="2354222"/>
          <a:ext cx="384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- Value: Helps hosts tailor their offerings based on neighborhood-specific trends, ensuring their properties stand out to potential guests. </a:t>
          </a:r>
          <a:endParaRPr lang="en-US" sz="1400" kern="1200" dirty="0"/>
        </a:p>
      </dsp:txBody>
      <dsp:txXfrm>
        <a:off x="4596956" y="2354222"/>
        <a:ext cx="384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41d69fa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d41d69fa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d41d69fa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d41d69fa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d41d69fa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d41d69fa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822E9A85-5AFE-A98B-6140-7EE3AE973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d41d69fa5_0_3019:notes">
            <a:extLst>
              <a:ext uri="{FF2B5EF4-FFF2-40B4-BE49-F238E27FC236}">
                <a16:creationId xmlns:a16="http://schemas.microsoft.com/office/drawing/2014/main" id="{EB1BA8C4-909E-35F4-2FD3-D68230001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d41d69fa5_0_3019:notes">
            <a:extLst>
              <a:ext uri="{FF2B5EF4-FFF2-40B4-BE49-F238E27FC236}">
                <a16:creationId xmlns:a16="http://schemas.microsoft.com/office/drawing/2014/main" id="{2B231880-989C-193A-AC48-FEFADAD43F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14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d5398c1d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d5398c1d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d5398c1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d5398c1d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d5398c1d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d5398c1d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525C1E2D-8D79-C8D6-A4FD-CA63088B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d41d69fa5_0_3019:notes">
            <a:extLst>
              <a:ext uri="{FF2B5EF4-FFF2-40B4-BE49-F238E27FC236}">
                <a16:creationId xmlns:a16="http://schemas.microsoft.com/office/drawing/2014/main" id="{D8F863AF-3134-51B7-93C5-DA33978AAA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d41d69fa5_0_3019:notes">
            <a:extLst>
              <a:ext uri="{FF2B5EF4-FFF2-40B4-BE49-F238E27FC236}">
                <a16:creationId xmlns:a16="http://schemas.microsoft.com/office/drawing/2014/main" id="{4F361495-40B9-24B6-3B9D-800B6A2A0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68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d3a181e5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d3a181e5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d3a181e5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d3a181e5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d41d69fa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d41d69fa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d3a181e5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d3a181e5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3a181e5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d3a181e5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d3a181e5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d3a181e5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d3a181e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d3a181e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3a181e5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3a181e5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d3a181e5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d3a181e5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d3a181e5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d3a181e5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d3a181e5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d3a181e5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d5398c1d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d5398c1d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d41d69fa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d41d69fa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d41d69fa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d41d69fa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d41d69fa5_0_3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d41d69fa5_0_3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d41d69fa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d41d69fa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d41d69f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d41d69f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41d69f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d41d69fa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d41d69f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d41d69f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boards vertical">
  <p:cSld name="CUSTOM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>
            <a:spLocks noGrp="1"/>
          </p:cNvSpPr>
          <p:nvPr>
            <p:ph type="pic" idx="2"/>
          </p:nvPr>
        </p:nvSpPr>
        <p:spPr>
          <a:xfrm>
            <a:off x="31618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3"/>
          <p:cNvSpPr>
            <a:spLocks noGrp="1"/>
          </p:cNvSpPr>
          <p:nvPr>
            <p:ph type="pic" idx="3"/>
          </p:nvPr>
        </p:nvSpPr>
        <p:spPr>
          <a:xfrm>
            <a:off x="60951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4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5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65" name="Google Shape;65;p13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600" dirty="0"/>
              <a:t>Stay Savvy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542492"/>
          </a:xfr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By Tadija, Dago, and Anthony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1474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Occupancy vs Price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38" y="904550"/>
            <a:ext cx="8076526" cy="38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1740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vs Amenities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250" y="1073025"/>
            <a:ext cx="3852725" cy="373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1740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Superhost Impact on Pricing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688" y="1147325"/>
            <a:ext cx="3748626" cy="36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2259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Per Person vs Accommodates 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0" y="1057276"/>
            <a:ext cx="7715251" cy="368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111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Score by Property Type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50" y="1042439"/>
            <a:ext cx="7777323" cy="37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F9AC34B5-CCAD-4918-37C2-DDAEDC6AE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>
            <a:extLst>
              <a:ext uri="{FF2B5EF4-FFF2-40B4-BE49-F238E27FC236}">
                <a16:creationId xmlns:a16="http://schemas.microsoft.com/office/drawing/2014/main" id="{897F2E72-3CBC-9788-9D24-3F67961B45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Feature 2: Listing Visibility</a:t>
            </a:r>
          </a:p>
        </p:txBody>
      </p:sp>
      <p:graphicFrame>
        <p:nvGraphicFramePr>
          <p:cNvPr id="105" name="TextBox 1">
            <a:extLst>
              <a:ext uri="{FF2B5EF4-FFF2-40B4-BE49-F238E27FC236}">
                <a16:creationId xmlns:a16="http://schemas.microsoft.com/office/drawing/2014/main" id="{55612A91-1D50-F121-04B9-00539D824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150020"/>
              </p:ext>
            </p:extLst>
          </p:nvPr>
        </p:nvGraphicFramePr>
        <p:xfrm>
          <a:off x="311700" y="1337725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808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/>
          </a:blip>
          <a:srcRect l="13366" t="14916" r="7400" b="34293"/>
          <a:stretch/>
        </p:blipFill>
        <p:spPr>
          <a:xfrm>
            <a:off x="2560321" y="999169"/>
            <a:ext cx="6481024" cy="29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4;p32">
            <a:extLst>
              <a:ext uri="{FF2B5EF4-FFF2-40B4-BE49-F238E27FC236}">
                <a16:creationId xmlns:a16="http://schemas.microsoft.com/office/drawing/2014/main" id="{0B0A689E-03D2-E621-70DF-ACC7C2AF772F}"/>
              </a:ext>
            </a:extLst>
          </p:cNvPr>
          <p:cNvSpPr txBox="1"/>
          <p:nvPr/>
        </p:nvSpPr>
        <p:spPr>
          <a:xfrm>
            <a:off x="102655" y="318300"/>
            <a:ext cx="2747400" cy="48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Pricing correlation to Comidities listed in Listing’s Description: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Basic Listings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	Vs.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Listings that include words such as “Modern” and “Luxury”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l="26863" t="16491" r="24232" b="34293"/>
          <a:stretch/>
        </p:blipFill>
        <p:spPr>
          <a:xfrm>
            <a:off x="0" y="747012"/>
            <a:ext cx="5132600" cy="36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4;p32">
            <a:extLst>
              <a:ext uri="{FF2B5EF4-FFF2-40B4-BE49-F238E27FC236}">
                <a16:creationId xmlns:a16="http://schemas.microsoft.com/office/drawing/2014/main" id="{391DD73A-0D0A-36EA-6A04-CBF27FD6B009}"/>
              </a:ext>
            </a:extLst>
          </p:cNvPr>
          <p:cNvSpPr txBox="1"/>
          <p:nvPr/>
        </p:nvSpPr>
        <p:spPr>
          <a:xfrm>
            <a:off x="4884614" y="1550776"/>
            <a:ext cx="3852986" cy="204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The Impact of Bed Numbers and Types on Pricing and Guest Preferences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Most guests prefer listings with 2 or 3 beds over 1 or 4+ beds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t="8757" r="6916" b="42289"/>
          <a:stretch/>
        </p:blipFill>
        <p:spPr>
          <a:xfrm>
            <a:off x="0" y="885175"/>
            <a:ext cx="8240998" cy="306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52972E-6E49-8782-EDC7-6D53A623A9B9}"/>
              </a:ext>
            </a:extLst>
          </p:cNvPr>
          <p:cNvSpPr txBox="1"/>
          <p:nvPr/>
        </p:nvSpPr>
        <p:spPr>
          <a:xfrm>
            <a:off x="1867876" y="640862"/>
            <a:ext cx="5408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Improvement of Guest Perception by Specifying the Type of Bed: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EF3AB7CA-F928-C567-6F58-2BAE25B61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>
            <a:extLst>
              <a:ext uri="{FF2B5EF4-FFF2-40B4-BE49-F238E27FC236}">
                <a16:creationId xmlns:a16="http://schemas.microsoft.com/office/drawing/2014/main" id="{1FD51197-0BD7-B063-155F-9DD0A6B90C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Feature 3: Targeted Guest Preferences by Neighborhood</a:t>
            </a:r>
          </a:p>
        </p:txBody>
      </p:sp>
      <p:graphicFrame>
        <p:nvGraphicFramePr>
          <p:cNvPr id="106" name="TextBox 1">
            <a:extLst>
              <a:ext uri="{FF2B5EF4-FFF2-40B4-BE49-F238E27FC236}">
                <a16:creationId xmlns:a16="http://schemas.microsoft.com/office/drawing/2014/main" id="{D8528E83-D70F-2372-FD4A-8CE36FD62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760423"/>
              </p:ext>
            </p:extLst>
          </p:nvPr>
        </p:nvGraphicFramePr>
        <p:xfrm>
          <a:off x="311700" y="1337725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742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9ADB-8707-6789-DA22-AD8D7CDF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Who are we?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843A3-7F32-2254-ECB1-90D60ADD80D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15743" y="1587658"/>
            <a:ext cx="4369715" cy="1968183"/>
          </a:xfrm>
        </p:spPr>
        <p:txBody>
          <a:bodyPr anchor="t">
            <a:normAutofit/>
          </a:bodyPr>
          <a:lstStyle/>
          <a:p>
            <a:pPr marL="1143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/>
              <a:t>We are a third-party consulting and management company specializing in helping Airbnb hosts optimize their listings through data-driven insights. </a:t>
            </a:r>
          </a:p>
        </p:txBody>
      </p:sp>
      <p:pic>
        <p:nvPicPr>
          <p:cNvPr id="1036" name="Picture 12" descr="Data Analyst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7920D961-CA29-EE18-335A-E9229B0FF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32" y="85724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0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0" y="206025"/>
            <a:ext cx="6298348" cy="49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6445050" y="823825"/>
            <a:ext cx="2747400" cy="48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Identifying Popular Neighborhoods for Revenue Maximization: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High Review Neighborhoods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	Vs.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Low Reviewed Neighborhoodsc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5" name="Google Shape;185;p32"/>
          <p:cNvSpPr/>
          <p:nvPr/>
        </p:nvSpPr>
        <p:spPr>
          <a:xfrm>
            <a:off x="983000" y="0"/>
            <a:ext cx="276900" cy="304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0850"/>
            <a:ext cx="8839200" cy="438486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/>
        </p:nvSpPr>
        <p:spPr>
          <a:xfrm>
            <a:off x="245400" y="53950"/>
            <a:ext cx="85563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Example Neighborhood: Beacon Hill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25" y="83175"/>
            <a:ext cx="775485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/>
          <p:nvPr/>
        </p:nvSpPr>
        <p:spPr>
          <a:xfrm>
            <a:off x="166150" y="228425"/>
            <a:ext cx="408300" cy="18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4"/>
          <p:cNvSpPr/>
          <p:nvPr/>
        </p:nvSpPr>
        <p:spPr>
          <a:xfrm>
            <a:off x="7455675" y="-7075"/>
            <a:ext cx="221400" cy="235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00" y="304800"/>
            <a:ext cx="689127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5"/>
          <p:cNvSpPr txBox="1"/>
          <p:nvPr/>
        </p:nvSpPr>
        <p:spPr>
          <a:xfrm>
            <a:off x="7192600" y="443050"/>
            <a:ext cx="1951500" cy="4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Optimize Seasonal Availability for Better Bookings: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Seasonal Availability Trends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Pricing and Promotional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713025" y="13850"/>
            <a:ext cx="283800" cy="3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3050"/>
            <a:ext cx="8839200" cy="3890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/>
          <p:nvPr/>
        </p:nvSpPr>
        <p:spPr>
          <a:xfrm>
            <a:off x="296700" y="138550"/>
            <a:ext cx="8694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Example Time Period: January 2022 - January 2023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12" name="Google Shape;212;p36"/>
          <p:cNvSpPr/>
          <p:nvPr/>
        </p:nvSpPr>
        <p:spPr>
          <a:xfrm>
            <a:off x="1017600" y="4783125"/>
            <a:ext cx="235500" cy="283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6"/>
          <p:cNvSpPr/>
          <p:nvPr/>
        </p:nvSpPr>
        <p:spPr>
          <a:xfrm>
            <a:off x="3364475" y="4783125"/>
            <a:ext cx="235500" cy="283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3100"/>
            <a:ext cx="8839200" cy="184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63" y="2834897"/>
            <a:ext cx="7422470" cy="2128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 txBox="1"/>
          <p:nvPr/>
        </p:nvSpPr>
        <p:spPr>
          <a:xfrm>
            <a:off x="345300" y="41550"/>
            <a:ext cx="86463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Example Filtering: Neighborhoods (Back Bay, South Boston, South Boston Waterfront, South End) and Pricing ( &gt; 200$ )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5" y="228550"/>
            <a:ext cx="6064666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 txBox="1"/>
          <p:nvPr/>
        </p:nvSpPr>
        <p:spPr>
          <a:xfrm>
            <a:off x="6258000" y="692375"/>
            <a:ext cx="2886000" cy="49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Revenue Potential Across Room Types in Neighborhoods: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Targeted Visibility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Revenue Optimization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p38"/>
          <p:cNvSpPr/>
          <p:nvPr/>
        </p:nvSpPr>
        <p:spPr>
          <a:xfrm>
            <a:off x="1176850" y="6925"/>
            <a:ext cx="242400" cy="283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0"/>
            <a:ext cx="607209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/>
        </p:nvSpPr>
        <p:spPr>
          <a:xfrm>
            <a:off x="6209575" y="1135300"/>
            <a:ext cx="3010500" cy="4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Example: “Downtown” Neighborhood Separated by Room Type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0"/>
            <a:ext cx="6064666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0"/>
          <p:cNvSpPr txBox="1"/>
          <p:nvPr/>
        </p:nvSpPr>
        <p:spPr>
          <a:xfrm>
            <a:off x="6188800" y="1059150"/>
            <a:ext cx="2982900" cy="48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Example: Private Room Listings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Sized by Pricing 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ctrTitle"/>
          </p:nvPr>
        </p:nvSpPr>
        <p:spPr>
          <a:xfrm>
            <a:off x="-269817" y="-12145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this Helps our Hosts?</a:t>
            </a:r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subTitle" idx="1"/>
          </p:nvPr>
        </p:nvSpPr>
        <p:spPr>
          <a:xfrm>
            <a:off x="3073650" y="1560363"/>
            <a:ext cx="8520600" cy="15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B6D7A8"/>
                </a:highlight>
              </a:rPr>
              <a:t>Adjust Pricing</a:t>
            </a:r>
            <a:r>
              <a:rPr lang="en" sz="1800"/>
              <a:t> based on Demand 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i="1">
                <a:highlight>
                  <a:srgbClr val="B6D7A8"/>
                </a:highlight>
              </a:rPr>
              <a:t>Optimize Availability</a:t>
            </a:r>
            <a:r>
              <a:rPr lang="en" sz="1800"/>
              <a:t> to align with Guest’s Needs 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B6D7A8"/>
                </a:highlight>
              </a:rPr>
              <a:t>Enhance Visibility</a:t>
            </a:r>
            <a:r>
              <a:rPr lang="en" sz="1800"/>
              <a:t> by Focusing on the Right Neighborhoods and Room Types</a:t>
            </a:r>
            <a:endParaRPr sz="1800"/>
          </a:p>
        </p:txBody>
      </p:sp>
      <p:sp>
        <p:nvSpPr>
          <p:cNvPr id="246" name="Google Shape;246;p41"/>
          <p:cNvSpPr txBox="1"/>
          <p:nvPr/>
        </p:nvSpPr>
        <p:spPr>
          <a:xfrm>
            <a:off x="5295775" y="985875"/>
            <a:ext cx="3675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dk1"/>
                </a:solidFill>
              </a:rPr>
              <a:t>With Stay Savvy, Hosts can:</a:t>
            </a:r>
            <a:endParaRPr sz="1800" b="1" i="1">
              <a:solidFill>
                <a:schemeClr val="dk1"/>
              </a:solidFill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110750" y="2783175"/>
            <a:ext cx="3675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dk1"/>
                </a:solidFill>
              </a:rPr>
              <a:t>And Benefit by:</a:t>
            </a:r>
            <a:endParaRPr sz="1800" b="1" i="1">
              <a:solidFill>
                <a:schemeClr val="dk1"/>
              </a:solidFill>
            </a:endParaRPr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1"/>
          </p:nvPr>
        </p:nvSpPr>
        <p:spPr>
          <a:xfrm>
            <a:off x="110750" y="3415750"/>
            <a:ext cx="8520600" cy="15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93C47D"/>
                </a:highlight>
              </a:rPr>
              <a:t>Increasing Revenue by</a:t>
            </a:r>
            <a:r>
              <a:rPr lang="en" sz="1800"/>
              <a:t> Targeting High Demand areas and seasons 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93C47D"/>
                </a:highlight>
              </a:rPr>
              <a:t>Improving Guest Satisfaction by</a:t>
            </a:r>
            <a:r>
              <a:rPr lang="en" sz="1800"/>
              <a:t> aligning offers with the Guest’s Preferences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93C47D"/>
                </a:highlight>
              </a:rPr>
              <a:t>Boost Visibility through</a:t>
            </a:r>
            <a:r>
              <a:rPr lang="en" sz="1800"/>
              <a:t> Data-Driven Marketing and Operational Strategies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D769F40-053E-98EE-5367-48DBAAC64AF4}"/>
              </a:ext>
            </a:extLst>
          </p:cNvPr>
          <p:cNvSpPr txBox="1"/>
          <p:nvPr/>
        </p:nvSpPr>
        <p:spPr>
          <a:xfrm>
            <a:off x="1293908" y="617369"/>
            <a:ext cx="655618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4200" b="0" i="0" u="none" strike="noStrike" dirty="0">
                <a:solidFill>
                  <a:srgbClr val="000000"/>
                </a:solidFill>
                <a:effectLst/>
                <a:latin typeface="Economica" panose="020B0604020202020204" charset="0"/>
              </a:rPr>
              <a:t>Why this dataset? </a:t>
            </a:r>
            <a:endParaRPr lang="en-US" b="0" dirty="0">
              <a:effectLst/>
            </a:endParaRPr>
          </a:p>
          <a:p>
            <a:pPr rtl="0" fontAlgn="base">
              <a:buFont typeface="+mj-lt"/>
              <a:buAutoNum type="arabicPeriod"/>
            </a:pP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Open Sans" panose="020B0806030504020204" pitchFamily="34" charset="0"/>
              </a:rPr>
              <a:t> Comprehensive overview of Airbnb data</a:t>
            </a:r>
          </a:p>
          <a:p>
            <a:pPr rtl="0" fontAlgn="base">
              <a:buFont typeface="+mj-lt"/>
              <a:buAutoNum type="arabicPeriod"/>
            </a:pPr>
            <a:r>
              <a:rPr lang="en-US" sz="2100" dirty="0">
                <a:latin typeface="Open Sans" panose="020B0806030504020204" pitchFamily="34" charset="0"/>
              </a:rPr>
              <a:t> D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Open Sans" panose="020B0806030504020204" pitchFamily="34" charset="0"/>
              </a:rPr>
              <a:t>irectly relates to our objectives</a:t>
            </a:r>
          </a:p>
          <a:p>
            <a:pPr rtl="0" fontAlgn="base">
              <a:buFont typeface="+mj-lt"/>
              <a:buAutoNum type="arabicPeriod"/>
            </a:pPr>
            <a:r>
              <a:rPr lang="en-US" sz="2100" dirty="0">
                <a:latin typeface="Open Sans" panose="020B0806030504020204" pitchFamily="34" charset="0"/>
              </a:rPr>
              <a:t> U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Open Sans" panose="020B0806030504020204" pitchFamily="34" charset="0"/>
              </a:rPr>
              <a:t>seful field such as:</a:t>
            </a: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Open Sans" panose="020B0806030504020204" pitchFamily="34" charset="0"/>
              </a:rPr>
              <a:t>Price</a:t>
            </a: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Open Sans" panose="020B0806030504020204" pitchFamily="34" charset="0"/>
              </a:rPr>
              <a:t>availability (yearly, monthly, daily…)</a:t>
            </a:r>
          </a:p>
          <a:p>
            <a:pPr marL="742950" lvl="1" indent="-285750" rtl="0" fontAlgn="base">
              <a:buFont typeface="+mj-lt"/>
              <a:buAutoNum type="arabicPeriod"/>
            </a:pP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Open Sans" panose="020B0806030504020204" pitchFamily="34" charset="0"/>
              </a:rPr>
              <a:t>Neighborhood</a:t>
            </a:r>
          </a:p>
          <a:p>
            <a:pPr marL="742950" lvl="1" indent="-285750" rtl="0" fontAlgn="base">
              <a:spcAft>
                <a:spcPts val="1200"/>
              </a:spcAft>
              <a:buFont typeface="+mj-lt"/>
              <a:buAutoNum type="arabicPeriod"/>
            </a:pP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Open Sans" panose="020B0806030504020204" pitchFamily="34" charset="0"/>
              </a:rPr>
              <a:t>reviews (value, location, communication…)</a:t>
            </a: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88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ctrTitle"/>
          </p:nvPr>
        </p:nvSpPr>
        <p:spPr>
          <a:xfrm>
            <a:off x="3044700" y="918125"/>
            <a:ext cx="57471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Overall, What does Stay Savvy Deliver?</a:t>
            </a:r>
          </a:p>
        </p:txBody>
      </p:sp>
      <p:sp>
        <p:nvSpPr>
          <p:cNvPr id="254" name="Google Shape;254;p42"/>
          <p:cNvSpPr txBox="1">
            <a:spLocks noGrp="1"/>
          </p:cNvSpPr>
          <p:nvPr>
            <p:ph type="subTitle" idx="1"/>
          </p:nvPr>
        </p:nvSpPr>
        <p:spPr>
          <a:xfrm>
            <a:off x="173075" y="2571750"/>
            <a:ext cx="5974200" cy="23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779" dirty="0"/>
              <a:t>An user-friendly analytics tool for Airbnb hosts that unlocks the full potential of their listings and creates exceptional guest experiences by providing:</a:t>
            </a:r>
            <a:endParaRPr sz="5779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235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❏"/>
            </a:pPr>
            <a:r>
              <a:rPr lang="en" sz="4599" dirty="0"/>
              <a:t>Dynamic pricing analysis</a:t>
            </a:r>
            <a:endParaRPr sz="4599" dirty="0"/>
          </a:p>
          <a:p>
            <a:pPr marL="457200" lvl="0" indent="-3235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❏"/>
            </a:pPr>
            <a:r>
              <a:rPr lang="en" sz="4599" dirty="0"/>
              <a:t>Insights into listing visibility</a:t>
            </a:r>
            <a:endParaRPr sz="4599" dirty="0"/>
          </a:p>
          <a:p>
            <a:pPr marL="457200" lvl="0" indent="-3235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❏"/>
            </a:pPr>
            <a:r>
              <a:rPr lang="en" sz="4599" dirty="0"/>
              <a:t>Neighborhood-specific recommendations</a:t>
            </a:r>
            <a:endParaRPr sz="4599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82" dirty="0"/>
          </a:p>
        </p:txBody>
      </p:sp>
      <p:pic>
        <p:nvPicPr>
          <p:cNvPr id="2052" name="Picture 4" descr="man working on data analysis 38964173 PNG">
            <a:extLst>
              <a:ext uri="{FF2B5EF4-FFF2-40B4-BE49-F238E27FC236}">
                <a16:creationId xmlns:a16="http://schemas.microsoft.com/office/drawing/2014/main" id="{BBBFCFE6-C9FC-5778-E162-2FE06DF1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41" y="2949300"/>
            <a:ext cx="1962760" cy="156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1208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Process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788" y="946937"/>
            <a:ext cx="3992425" cy="391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388" y="573025"/>
            <a:ext cx="4103224" cy="418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1119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QlikSense Data Load Editor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88" y="987750"/>
            <a:ext cx="5058625" cy="39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Feature 1: Dynamic pricing analysis</a:t>
            </a:r>
          </a:p>
        </p:txBody>
      </p:sp>
      <p:graphicFrame>
        <p:nvGraphicFramePr>
          <p:cNvPr id="106" name="Google Shape;104;p19">
            <a:extLst>
              <a:ext uri="{FF2B5EF4-FFF2-40B4-BE49-F238E27FC236}">
                <a16:creationId xmlns:a16="http://schemas.microsoft.com/office/drawing/2014/main" id="{0F552D09-A573-06DE-8D64-BD3B2242E9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9937165"/>
              </p:ext>
            </p:extLst>
          </p:nvPr>
        </p:nvGraphicFramePr>
        <p:xfrm>
          <a:off x="311700" y="1337725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286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Type Distribution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50" y="859901"/>
            <a:ext cx="8194500" cy="391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1208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Per Person Distribution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50" y="990951"/>
            <a:ext cx="7821673" cy="37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551</Words>
  <Application>Microsoft Macintosh PowerPoint</Application>
  <PresentationFormat>On-screen Show (16:9)</PresentationFormat>
  <Paragraphs>90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Economica</vt:lpstr>
      <vt:lpstr>Open Sans</vt:lpstr>
      <vt:lpstr>Luxe</vt:lpstr>
      <vt:lpstr>Stay Savvy</vt:lpstr>
      <vt:lpstr>Who are we?</vt:lpstr>
      <vt:lpstr>PowerPoint Presentation</vt:lpstr>
      <vt:lpstr>Data Cleaning Process</vt:lpstr>
      <vt:lpstr>PowerPoint Presentation</vt:lpstr>
      <vt:lpstr>QlikSense Data Load Editor</vt:lpstr>
      <vt:lpstr>Feature 1: Dynamic pricing analysis</vt:lpstr>
      <vt:lpstr>Property Type Distribution</vt:lpstr>
      <vt:lpstr>Price Per Person Distribution</vt:lpstr>
      <vt:lpstr>Occupancy vs Price</vt:lpstr>
      <vt:lpstr>Price vs Amenities</vt:lpstr>
      <vt:lpstr>Superhost Impact on Pricing</vt:lpstr>
      <vt:lpstr>Price Per Person vs Accommodates </vt:lpstr>
      <vt:lpstr>Value Score by Property Type</vt:lpstr>
      <vt:lpstr>Feature 2: Listing Visibility</vt:lpstr>
      <vt:lpstr>PowerPoint Presentation</vt:lpstr>
      <vt:lpstr>PowerPoint Presentation</vt:lpstr>
      <vt:lpstr>PowerPoint Presentation</vt:lpstr>
      <vt:lpstr>Feature 3: Targeted Guest Preferences by Neighborhood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this Helps our Hosts?</vt:lpstr>
      <vt:lpstr>Overall, What does Stay Savvy Deliver?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Anthony Smaldore</cp:lastModifiedBy>
  <cp:revision>1</cp:revision>
  <dcterms:modified xsi:type="dcterms:W3CDTF">2024-12-09T23:22:04Z</dcterms:modified>
</cp:coreProperties>
</file>